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diagrams/colors1.xml" ContentType="application/vnd.openxmlformats-officedocument.drawingml.diagramColors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wmf" ContentType="image/x-wmf"/>
  <Override PartName="/ppt/diagrams/quickStyle1.xml" ContentType="application/vnd.openxmlformats-officedocument.drawingml.diagramStyle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Layouts/slideLayout1.xml" ContentType="application/vnd.openxmlformats-officedocument.presentationml.slideLayout+xml"/>
  <Override PartName="/ppt/tags/tag1.xml" ContentType="application/vnd.openxmlformats-officedocument.presentationml.tags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Override PartName="/ppt/diagrams/layout1.xml" ContentType="application/vnd.openxmlformats-officedocument.drawingml.diagram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diagrams/data1.xml" ContentType="application/vnd.openxmlformats-officedocument.drawingml.diagramData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diagrams/drawing1.xml" ContentType="application/vnd.ms-office.drawingml.diagramDrawing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2" r:id="rId4"/>
    <p:sldId id="263" r:id="rId5"/>
    <p:sldId id="264" r:id="rId6"/>
    <p:sldId id="258" r:id="rId7"/>
    <p:sldId id="259" r:id="rId8"/>
    <p:sldId id="260" r:id="rId9"/>
    <p:sldId id="278" r:id="rId10"/>
    <p:sldId id="261" r:id="rId11"/>
    <p:sldId id="265" r:id="rId12"/>
    <p:sldId id="279" r:id="rId13"/>
    <p:sldId id="283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80" r:id="rId27"/>
    <p:sldId id="281" r:id="rId28"/>
    <p:sldId id="282" r:id="rId29"/>
    <p:sldId id="284" r:id="rId3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</p:showPr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 autoAdjust="0"/>
    <p:restoredTop sz="94607" autoAdjust="0"/>
  </p:normalViewPr>
  <p:slideViewPr>
    <p:cSldViewPr>
      <p:cViewPr varScale="1">
        <p:scale>
          <a:sx n="74" d="100"/>
          <a:sy n="74" d="100"/>
        </p:scale>
        <p:origin x="-396" y="-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36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0BF7534-0DB9-4AED-8BE4-E004C2BE5A3A}" type="doc">
      <dgm:prSet loTypeId="urn:microsoft.com/office/officeart/2005/8/layout/radial4" loCatId="relationship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8E5EA525-B4D1-4A2C-9923-68E6F14EEB62}">
      <dgm:prSet phldrT="[Testo]"/>
      <dgm:spPr/>
      <dgm:t>
        <a:bodyPr/>
        <a:lstStyle/>
        <a:p>
          <a:r>
            <a:rPr lang="it-IT" dirty="0" smtClean="0"/>
            <a:t>Air Race</a:t>
          </a:r>
          <a:endParaRPr lang="it-IT" dirty="0"/>
        </a:p>
      </dgm:t>
    </dgm:pt>
    <dgm:pt modelId="{4941A4C9-F3B4-497F-A46F-3CD3BDC53541}" type="parTrans" cxnId="{1A3FE926-C317-48C9-B356-38601451F21A}">
      <dgm:prSet/>
      <dgm:spPr/>
      <dgm:t>
        <a:bodyPr/>
        <a:lstStyle/>
        <a:p>
          <a:endParaRPr lang="it-IT"/>
        </a:p>
      </dgm:t>
    </dgm:pt>
    <dgm:pt modelId="{D681396C-7FEE-4A75-901B-7ED1CCCC1C23}" type="sibTrans" cxnId="{1A3FE926-C317-48C9-B356-38601451F21A}">
      <dgm:prSet/>
      <dgm:spPr/>
      <dgm:t>
        <a:bodyPr/>
        <a:lstStyle/>
        <a:p>
          <a:endParaRPr lang="it-IT"/>
        </a:p>
      </dgm:t>
    </dgm:pt>
    <dgm:pt modelId="{56D49132-D674-47CE-8153-BA6E5D88EA9A}">
      <dgm:prSet phldrT="[Testo]"/>
      <dgm:spPr/>
      <dgm:t>
        <a:bodyPr/>
        <a:lstStyle/>
        <a:p>
          <a:r>
            <a:rPr lang="it-IT" dirty="0" smtClean="0"/>
            <a:t>Blender</a:t>
          </a:r>
          <a:endParaRPr lang="it-IT" dirty="0"/>
        </a:p>
      </dgm:t>
    </dgm:pt>
    <dgm:pt modelId="{6A8739E2-5D2B-466F-A0C1-B62C1132363F}" type="parTrans" cxnId="{26BFF0A9-1F99-45CD-92FA-5C08D4C88C29}">
      <dgm:prSet/>
      <dgm:spPr/>
      <dgm:t>
        <a:bodyPr/>
        <a:lstStyle/>
        <a:p>
          <a:endParaRPr lang="it-IT" dirty="0"/>
        </a:p>
      </dgm:t>
    </dgm:pt>
    <dgm:pt modelId="{DC20B29B-9ADE-491A-A9D9-AC1C0B62C25F}" type="sibTrans" cxnId="{26BFF0A9-1F99-45CD-92FA-5C08D4C88C29}">
      <dgm:prSet/>
      <dgm:spPr/>
      <dgm:t>
        <a:bodyPr/>
        <a:lstStyle/>
        <a:p>
          <a:endParaRPr lang="it-IT"/>
        </a:p>
      </dgm:t>
    </dgm:pt>
    <dgm:pt modelId="{E89AF46C-6BA9-4EA3-BD89-6C782C13430D}">
      <dgm:prSet phldrT="[Testo]"/>
      <dgm:spPr/>
      <dgm:t>
        <a:bodyPr/>
        <a:lstStyle/>
        <a:p>
          <a:r>
            <a:rPr lang="it-IT" dirty="0" smtClean="0"/>
            <a:t>Irrlicht</a:t>
          </a:r>
          <a:endParaRPr lang="it-IT" dirty="0"/>
        </a:p>
      </dgm:t>
    </dgm:pt>
    <dgm:pt modelId="{96DAFB2E-50D8-48C2-8A3F-E30F94F301AF}" type="parTrans" cxnId="{2AC0BEB9-3D03-443D-AE75-F416DC80F11B}">
      <dgm:prSet/>
      <dgm:spPr/>
      <dgm:t>
        <a:bodyPr/>
        <a:lstStyle/>
        <a:p>
          <a:endParaRPr lang="it-IT" dirty="0"/>
        </a:p>
      </dgm:t>
    </dgm:pt>
    <dgm:pt modelId="{600ABFFD-E776-4312-94F6-5C2C52AD9103}" type="sibTrans" cxnId="{2AC0BEB9-3D03-443D-AE75-F416DC80F11B}">
      <dgm:prSet/>
      <dgm:spPr/>
      <dgm:t>
        <a:bodyPr/>
        <a:lstStyle/>
        <a:p>
          <a:endParaRPr lang="it-IT"/>
        </a:p>
      </dgm:t>
    </dgm:pt>
    <dgm:pt modelId="{0EB1C24B-2EDE-4A1C-BC7C-EA1AB92C9307}">
      <dgm:prSet phldrT="[Testo]"/>
      <dgm:spPr/>
      <dgm:t>
        <a:bodyPr/>
        <a:lstStyle/>
        <a:p>
          <a:r>
            <a:rPr lang="it-IT" dirty="0" smtClean="0"/>
            <a:t>DevC++</a:t>
          </a:r>
          <a:endParaRPr lang="it-IT" dirty="0"/>
        </a:p>
      </dgm:t>
    </dgm:pt>
    <dgm:pt modelId="{E08054C6-4BC1-42C5-B049-578E273D049F}" type="parTrans" cxnId="{370EAF0F-2B57-4AE1-91FE-4A1848CE38C2}">
      <dgm:prSet/>
      <dgm:spPr/>
      <dgm:t>
        <a:bodyPr/>
        <a:lstStyle/>
        <a:p>
          <a:endParaRPr lang="it-IT" dirty="0"/>
        </a:p>
      </dgm:t>
    </dgm:pt>
    <dgm:pt modelId="{9B347D77-3C64-4AA6-92A2-0374BE4058FF}" type="sibTrans" cxnId="{370EAF0F-2B57-4AE1-91FE-4A1848CE38C2}">
      <dgm:prSet/>
      <dgm:spPr/>
      <dgm:t>
        <a:bodyPr/>
        <a:lstStyle/>
        <a:p>
          <a:endParaRPr lang="it-IT"/>
        </a:p>
      </dgm:t>
    </dgm:pt>
    <dgm:pt modelId="{1DC6AED9-181F-419D-BA3A-32C244C78F89}">
      <dgm:prSet phldrT="[Testo]"/>
      <dgm:spPr/>
      <dgm:t>
        <a:bodyPr/>
        <a:lstStyle/>
        <a:p>
          <a:r>
            <a:rPr lang="it-IT" dirty="0" smtClean="0"/>
            <a:t>IrrKlang</a:t>
          </a:r>
          <a:endParaRPr lang="it-IT" dirty="0"/>
        </a:p>
      </dgm:t>
    </dgm:pt>
    <dgm:pt modelId="{A2BF3DAA-1484-466B-867E-F961B6A0670D}" type="parTrans" cxnId="{24F13B5D-2291-440C-9D14-F89ABAA9D304}">
      <dgm:prSet/>
      <dgm:spPr/>
    </dgm:pt>
    <dgm:pt modelId="{B296D4DC-03C3-4805-B6DB-51D853C3D311}" type="sibTrans" cxnId="{24F13B5D-2291-440C-9D14-F89ABAA9D304}">
      <dgm:prSet/>
      <dgm:spPr/>
    </dgm:pt>
    <dgm:pt modelId="{38F54842-E1B7-45DE-854F-91D3B1C4A5E2}" type="pres">
      <dgm:prSet presAssocID="{A0BF7534-0DB9-4AED-8BE4-E004C2BE5A3A}" presName="cycle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71DB1E9-6E50-4214-BED4-051CA8B49258}" type="pres">
      <dgm:prSet presAssocID="{8E5EA525-B4D1-4A2C-9923-68E6F14EEB62}" presName="centerShape" presStyleLbl="node0" presStyleIdx="0" presStyleCnt="1"/>
      <dgm:spPr/>
      <dgm:t>
        <a:bodyPr/>
        <a:lstStyle/>
        <a:p>
          <a:endParaRPr lang="en-US"/>
        </a:p>
      </dgm:t>
    </dgm:pt>
    <dgm:pt modelId="{7CDD5C3E-1CA8-4215-B20C-1C97C7B1F8B1}" type="pres">
      <dgm:prSet presAssocID="{6A8739E2-5D2B-466F-A0C1-B62C1132363F}" presName="parTrans" presStyleLbl="bgSibTrans2D1" presStyleIdx="0" presStyleCnt="4"/>
      <dgm:spPr/>
      <dgm:t>
        <a:bodyPr/>
        <a:lstStyle/>
        <a:p>
          <a:endParaRPr lang="en-US"/>
        </a:p>
      </dgm:t>
    </dgm:pt>
    <dgm:pt modelId="{6B583944-E4CD-4A1B-91F8-6D3AD0C2D16C}" type="pres">
      <dgm:prSet presAssocID="{56D49132-D674-47CE-8153-BA6E5D88EA9A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54FFEC2-F0FF-4C0C-B52B-62CADEBD8B47}" type="pres">
      <dgm:prSet presAssocID="{96DAFB2E-50D8-48C2-8A3F-E30F94F301AF}" presName="parTrans" presStyleLbl="bgSibTrans2D1" presStyleIdx="1" presStyleCnt="4"/>
      <dgm:spPr/>
      <dgm:t>
        <a:bodyPr/>
        <a:lstStyle/>
        <a:p>
          <a:endParaRPr lang="en-US"/>
        </a:p>
      </dgm:t>
    </dgm:pt>
    <dgm:pt modelId="{28C3CED9-12D5-4192-9404-9469E68CB9D5}" type="pres">
      <dgm:prSet presAssocID="{E89AF46C-6BA9-4EA3-BD89-6C782C13430D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6402EA4-54C5-42C9-AC46-7886AD5E9FB1}" type="pres">
      <dgm:prSet presAssocID="{E08054C6-4BC1-42C5-B049-578E273D049F}" presName="parTrans" presStyleLbl="bgSibTrans2D1" presStyleIdx="2" presStyleCnt="4"/>
      <dgm:spPr/>
      <dgm:t>
        <a:bodyPr/>
        <a:lstStyle/>
        <a:p>
          <a:endParaRPr lang="en-US"/>
        </a:p>
      </dgm:t>
    </dgm:pt>
    <dgm:pt modelId="{2ADE6AF3-876B-4B8A-9AA8-F1705D3C66A9}" type="pres">
      <dgm:prSet presAssocID="{0EB1C24B-2EDE-4A1C-BC7C-EA1AB92C9307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7626D2D3-886F-4FD9-AA40-F7AC62DFE8FB}" type="pres">
      <dgm:prSet presAssocID="{A2BF3DAA-1484-466B-867E-F961B6A0670D}" presName="parTrans" presStyleLbl="bgSibTrans2D1" presStyleIdx="3" presStyleCnt="4"/>
      <dgm:spPr/>
    </dgm:pt>
    <dgm:pt modelId="{816F9F51-24A7-45F7-BB92-22E3E1707DD3}" type="pres">
      <dgm:prSet presAssocID="{1DC6AED9-181F-419D-BA3A-32C244C78F89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it-IT"/>
        </a:p>
      </dgm:t>
    </dgm:pt>
  </dgm:ptLst>
  <dgm:cxnLst>
    <dgm:cxn modelId="{26BFF0A9-1F99-45CD-92FA-5C08D4C88C29}" srcId="{8E5EA525-B4D1-4A2C-9923-68E6F14EEB62}" destId="{56D49132-D674-47CE-8153-BA6E5D88EA9A}" srcOrd="0" destOrd="0" parTransId="{6A8739E2-5D2B-466F-A0C1-B62C1132363F}" sibTransId="{DC20B29B-9ADE-491A-A9D9-AC1C0B62C25F}"/>
    <dgm:cxn modelId="{3290B187-C6C7-4DEE-B617-5E85C928A308}" type="presOf" srcId="{56D49132-D674-47CE-8153-BA6E5D88EA9A}" destId="{6B583944-E4CD-4A1B-91F8-6D3AD0C2D16C}" srcOrd="0" destOrd="0" presId="urn:microsoft.com/office/officeart/2005/8/layout/radial4"/>
    <dgm:cxn modelId="{74D44920-629A-44CF-A001-18AED5AE4420}" type="presOf" srcId="{1DC6AED9-181F-419D-BA3A-32C244C78F89}" destId="{816F9F51-24A7-45F7-BB92-22E3E1707DD3}" srcOrd="0" destOrd="0" presId="urn:microsoft.com/office/officeart/2005/8/layout/radial4"/>
    <dgm:cxn modelId="{1A3FE926-C317-48C9-B356-38601451F21A}" srcId="{A0BF7534-0DB9-4AED-8BE4-E004C2BE5A3A}" destId="{8E5EA525-B4D1-4A2C-9923-68E6F14EEB62}" srcOrd="0" destOrd="0" parTransId="{4941A4C9-F3B4-497F-A46F-3CD3BDC53541}" sibTransId="{D681396C-7FEE-4A75-901B-7ED1CCCC1C23}"/>
    <dgm:cxn modelId="{46FA6D00-E2DE-411A-B31B-60E3B7F0C840}" type="presOf" srcId="{A0BF7534-0DB9-4AED-8BE4-E004C2BE5A3A}" destId="{38F54842-E1B7-45DE-854F-91D3B1C4A5E2}" srcOrd="0" destOrd="0" presId="urn:microsoft.com/office/officeart/2005/8/layout/radial4"/>
    <dgm:cxn modelId="{8C920154-F1FE-444F-B7F9-7CC0C154B9BF}" type="presOf" srcId="{A2BF3DAA-1484-466B-867E-F961B6A0670D}" destId="{7626D2D3-886F-4FD9-AA40-F7AC62DFE8FB}" srcOrd="0" destOrd="0" presId="urn:microsoft.com/office/officeart/2005/8/layout/radial4"/>
    <dgm:cxn modelId="{2AC0BEB9-3D03-443D-AE75-F416DC80F11B}" srcId="{8E5EA525-B4D1-4A2C-9923-68E6F14EEB62}" destId="{E89AF46C-6BA9-4EA3-BD89-6C782C13430D}" srcOrd="1" destOrd="0" parTransId="{96DAFB2E-50D8-48C2-8A3F-E30F94F301AF}" sibTransId="{600ABFFD-E776-4312-94F6-5C2C52AD9103}"/>
    <dgm:cxn modelId="{24F13B5D-2291-440C-9D14-F89ABAA9D304}" srcId="{8E5EA525-B4D1-4A2C-9923-68E6F14EEB62}" destId="{1DC6AED9-181F-419D-BA3A-32C244C78F89}" srcOrd="3" destOrd="0" parTransId="{A2BF3DAA-1484-466B-867E-F961B6A0670D}" sibTransId="{B296D4DC-03C3-4805-B6DB-51D853C3D311}"/>
    <dgm:cxn modelId="{676323E9-3D30-447E-9726-729160F747EE}" type="presOf" srcId="{0EB1C24B-2EDE-4A1C-BC7C-EA1AB92C9307}" destId="{2ADE6AF3-876B-4B8A-9AA8-F1705D3C66A9}" srcOrd="0" destOrd="0" presId="urn:microsoft.com/office/officeart/2005/8/layout/radial4"/>
    <dgm:cxn modelId="{FB017CBD-E568-4D52-8DF2-E4597B15302C}" type="presOf" srcId="{E89AF46C-6BA9-4EA3-BD89-6C782C13430D}" destId="{28C3CED9-12D5-4192-9404-9469E68CB9D5}" srcOrd="0" destOrd="0" presId="urn:microsoft.com/office/officeart/2005/8/layout/radial4"/>
    <dgm:cxn modelId="{370EAF0F-2B57-4AE1-91FE-4A1848CE38C2}" srcId="{8E5EA525-B4D1-4A2C-9923-68E6F14EEB62}" destId="{0EB1C24B-2EDE-4A1C-BC7C-EA1AB92C9307}" srcOrd="2" destOrd="0" parTransId="{E08054C6-4BC1-42C5-B049-578E273D049F}" sibTransId="{9B347D77-3C64-4AA6-92A2-0374BE4058FF}"/>
    <dgm:cxn modelId="{D905B0E5-3AA7-4818-853D-DE9A4DF8A2F9}" type="presOf" srcId="{8E5EA525-B4D1-4A2C-9923-68E6F14EEB62}" destId="{471DB1E9-6E50-4214-BED4-051CA8B49258}" srcOrd="0" destOrd="0" presId="urn:microsoft.com/office/officeart/2005/8/layout/radial4"/>
    <dgm:cxn modelId="{E26E5F89-0B6D-45B8-90E5-529644269E7C}" type="presOf" srcId="{E08054C6-4BC1-42C5-B049-578E273D049F}" destId="{C6402EA4-54C5-42C9-AC46-7886AD5E9FB1}" srcOrd="0" destOrd="0" presId="urn:microsoft.com/office/officeart/2005/8/layout/radial4"/>
    <dgm:cxn modelId="{6D01F047-66EA-425B-B613-17FA79BC40E4}" type="presOf" srcId="{96DAFB2E-50D8-48C2-8A3F-E30F94F301AF}" destId="{454FFEC2-F0FF-4C0C-B52B-62CADEBD8B47}" srcOrd="0" destOrd="0" presId="urn:microsoft.com/office/officeart/2005/8/layout/radial4"/>
    <dgm:cxn modelId="{8851CF93-9441-4076-B9CE-C83543B5FB11}" type="presOf" srcId="{6A8739E2-5D2B-466F-A0C1-B62C1132363F}" destId="{7CDD5C3E-1CA8-4215-B20C-1C97C7B1F8B1}" srcOrd="0" destOrd="0" presId="urn:microsoft.com/office/officeart/2005/8/layout/radial4"/>
    <dgm:cxn modelId="{404E7FEC-2D6A-4A0B-81F5-9F1332264ECA}" type="presParOf" srcId="{38F54842-E1B7-45DE-854F-91D3B1C4A5E2}" destId="{471DB1E9-6E50-4214-BED4-051CA8B49258}" srcOrd="0" destOrd="0" presId="urn:microsoft.com/office/officeart/2005/8/layout/radial4"/>
    <dgm:cxn modelId="{D0D32CD0-4369-490C-B416-2BD3C01F297A}" type="presParOf" srcId="{38F54842-E1B7-45DE-854F-91D3B1C4A5E2}" destId="{7CDD5C3E-1CA8-4215-B20C-1C97C7B1F8B1}" srcOrd="1" destOrd="0" presId="urn:microsoft.com/office/officeart/2005/8/layout/radial4"/>
    <dgm:cxn modelId="{16D91990-47AD-4B26-AF0F-0AD1844A6DD5}" type="presParOf" srcId="{38F54842-E1B7-45DE-854F-91D3B1C4A5E2}" destId="{6B583944-E4CD-4A1B-91F8-6D3AD0C2D16C}" srcOrd="2" destOrd="0" presId="urn:microsoft.com/office/officeart/2005/8/layout/radial4"/>
    <dgm:cxn modelId="{CC6C0184-341C-4A38-A7CE-278CC2BD2E5C}" type="presParOf" srcId="{38F54842-E1B7-45DE-854F-91D3B1C4A5E2}" destId="{454FFEC2-F0FF-4C0C-B52B-62CADEBD8B47}" srcOrd="3" destOrd="0" presId="urn:microsoft.com/office/officeart/2005/8/layout/radial4"/>
    <dgm:cxn modelId="{08D31F02-8E35-4EF2-BA38-225A915E405A}" type="presParOf" srcId="{38F54842-E1B7-45DE-854F-91D3B1C4A5E2}" destId="{28C3CED9-12D5-4192-9404-9469E68CB9D5}" srcOrd="4" destOrd="0" presId="urn:microsoft.com/office/officeart/2005/8/layout/radial4"/>
    <dgm:cxn modelId="{3D0A0104-7F01-439D-A769-89334238C794}" type="presParOf" srcId="{38F54842-E1B7-45DE-854F-91D3B1C4A5E2}" destId="{C6402EA4-54C5-42C9-AC46-7886AD5E9FB1}" srcOrd="5" destOrd="0" presId="urn:microsoft.com/office/officeart/2005/8/layout/radial4"/>
    <dgm:cxn modelId="{A2EEA153-5D66-424B-A24D-42662A3A7D92}" type="presParOf" srcId="{38F54842-E1B7-45DE-854F-91D3B1C4A5E2}" destId="{2ADE6AF3-876B-4B8A-9AA8-F1705D3C66A9}" srcOrd="6" destOrd="0" presId="urn:microsoft.com/office/officeart/2005/8/layout/radial4"/>
    <dgm:cxn modelId="{772B6421-DAF1-4AFB-B560-7C17CDAD5C4C}" type="presParOf" srcId="{38F54842-E1B7-45DE-854F-91D3B1C4A5E2}" destId="{7626D2D3-886F-4FD9-AA40-F7AC62DFE8FB}" srcOrd="7" destOrd="0" presId="urn:microsoft.com/office/officeart/2005/8/layout/radial4"/>
    <dgm:cxn modelId="{C5686B5E-8610-4C78-9FF0-A0665EDF8C83}" type="presParOf" srcId="{38F54842-E1B7-45DE-854F-91D3B1C4A5E2}" destId="{816F9F51-24A7-45F7-BB92-22E3E1707DD3}" srcOrd="8" destOrd="0" presId="urn:microsoft.com/office/officeart/2005/8/layout/radial4"/>
  </dgm:cxnLst>
  <dgm:bg/>
  <dgm:whole/>
  <dgm:extLst>
    <a:ext uri="http://schemas.microsoft.com/office/drawing/2008/diagram">
      <dsp:dataModelExt xmlns=""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471DB1E9-6E50-4214-BED4-051CA8B49258}">
      <dsp:nvSpPr>
        <dsp:cNvPr id="0" name=""/>
        <dsp:cNvSpPr/>
      </dsp:nvSpPr>
      <dsp:spPr>
        <a:xfrm>
          <a:off x="3042862" y="2245362"/>
          <a:ext cx="2143875" cy="214387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shade val="25000"/>
                <a:satMod val="250000"/>
              </a:schemeClr>
            </a:gs>
            <a:gs pos="68000">
              <a:schemeClr val="accent1">
                <a:hueOff val="0"/>
                <a:satOff val="0"/>
                <a:lumOff val="0"/>
                <a:alphaOff val="0"/>
                <a:tint val="86000"/>
                <a:satMod val="115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  <a:ln>
          <a:noFill/>
        </a:ln>
        <a:effectLst>
          <a:outerShdw blurRad="57150" dist="38100" dir="5400000" algn="ctr" rotWithShape="0">
            <a:schemeClr val="accent1">
              <a:hueOff val="0"/>
              <a:satOff val="0"/>
              <a:lumOff val="0"/>
              <a:alphaOff val="0"/>
              <a:shade val="9000"/>
              <a:satMod val="105000"/>
              <a:alpha val="48000"/>
            </a:schemeClr>
          </a:outerShdw>
        </a:effectLst>
        <a:scene3d>
          <a:camera prst="orthographicFront" fov="0">
            <a:rot lat="0" lon="0" rev="0"/>
          </a:camera>
          <a:lightRig rig="glow" dir="tl">
            <a:rot lat="0" lon="0" rev="900000"/>
          </a:lightRig>
        </a:scene3d>
        <a:sp3d prstMaterial="powder">
          <a:bevelT w="25400" h="381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2385" tIns="32385" rIns="32385" bIns="32385" numCol="1" spcCol="1270" anchor="ctr" anchorCtr="0">
          <a:noAutofit/>
        </a:bodyPr>
        <a:lstStyle/>
        <a:p>
          <a:pPr lvl="0" algn="ctr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t-IT" sz="5100" kern="1200" dirty="0" smtClean="0"/>
            <a:t>Air Race</a:t>
          </a:r>
          <a:endParaRPr lang="it-IT" sz="5100" kern="1200" dirty="0"/>
        </a:p>
      </dsp:txBody>
      <dsp:txXfrm>
        <a:off x="3042862" y="2245362"/>
        <a:ext cx="2143875" cy="2143875"/>
      </dsp:txXfrm>
    </dsp:sp>
    <dsp:sp modelId="{7CDD5C3E-1CA8-4215-B20C-1C97C7B1F8B1}">
      <dsp:nvSpPr>
        <dsp:cNvPr id="0" name=""/>
        <dsp:cNvSpPr/>
      </dsp:nvSpPr>
      <dsp:spPr>
        <a:xfrm rot="11700000">
          <a:off x="1420562" y="2503740"/>
          <a:ext cx="1596282" cy="611004"/>
        </a:xfrm>
        <a:prstGeom prst="lef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98000"/>
                <a:shade val="25000"/>
                <a:satMod val="250000"/>
              </a:schemeClr>
            </a:gs>
            <a:gs pos="68000">
              <a:schemeClr val="accent1">
                <a:tint val="60000"/>
                <a:hueOff val="0"/>
                <a:satOff val="0"/>
                <a:lumOff val="0"/>
                <a:alphaOff val="0"/>
                <a:tint val="86000"/>
                <a:satMod val="115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  <a:ln>
          <a:noFill/>
        </a:ln>
        <a:effectLst>
          <a:outerShdw blurRad="57150" dist="38100" dir="5400000" algn="ctr" rotWithShape="0">
            <a:schemeClr val="accent1">
              <a:tint val="60000"/>
              <a:hueOff val="0"/>
              <a:satOff val="0"/>
              <a:lumOff val="0"/>
              <a:alphaOff val="0"/>
              <a:shade val="9000"/>
              <a:satMod val="105000"/>
              <a:alpha val="48000"/>
            </a:schemeClr>
          </a:outerShdw>
        </a:effectLst>
        <a:scene3d>
          <a:camera prst="orthographicFront" fov="0">
            <a:rot lat="0" lon="0" rev="0"/>
          </a:camera>
          <a:lightRig rig="glow" dir="tl">
            <a:rot lat="0" lon="0" rev="900000"/>
          </a:lightRig>
        </a:scene3d>
        <a:sp3d prstMaterial="powder">
          <a:bevelT w="25400" h="381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6B583944-E4CD-4A1B-91F8-6D3AD0C2D16C}">
      <dsp:nvSpPr>
        <dsp:cNvPr id="0" name=""/>
        <dsp:cNvSpPr/>
      </dsp:nvSpPr>
      <dsp:spPr>
        <a:xfrm>
          <a:off x="429417" y="1787996"/>
          <a:ext cx="2036681" cy="162934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shade val="25000"/>
                <a:satMod val="250000"/>
              </a:schemeClr>
            </a:gs>
            <a:gs pos="68000">
              <a:schemeClr val="accent1">
                <a:hueOff val="0"/>
                <a:satOff val="0"/>
                <a:lumOff val="0"/>
                <a:alphaOff val="0"/>
                <a:tint val="86000"/>
                <a:satMod val="115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  <a:ln>
          <a:noFill/>
        </a:ln>
        <a:effectLst>
          <a:outerShdw blurRad="57150" dist="38100" dir="5400000" algn="ctr" rotWithShape="0">
            <a:schemeClr val="accent1">
              <a:hueOff val="0"/>
              <a:satOff val="0"/>
              <a:lumOff val="0"/>
              <a:alphaOff val="0"/>
              <a:shade val="9000"/>
              <a:satMod val="105000"/>
              <a:alpha val="48000"/>
            </a:schemeClr>
          </a:outerShdw>
        </a:effectLst>
        <a:scene3d>
          <a:camera prst="orthographicFront" fov="0">
            <a:rot lat="0" lon="0" rev="0"/>
          </a:camera>
          <a:lightRig rig="glow" dir="tl">
            <a:rot lat="0" lon="0" rev="900000"/>
          </a:lightRig>
        </a:scene3d>
        <a:sp3d prstMaterial="powder">
          <a:bevelT w="25400" h="381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4295" tIns="74295" rIns="74295" bIns="74295" numCol="1" spcCol="1270" anchor="ctr" anchorCtr="0">
          <a:noAutofit/>
        </a:bodyPr>
        <a:lstStyle/>
        <a:p>
          <a:pPr lvl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t-IT" sz="3900" kern="1200" dirty="0" smtClean="0"/>
            <a:t>Blender</a:t>
          </a:r>
          <a:endParaRPr lang="it-IT" sz="3900" kern="1200" dirty="0"/>
        </a:p>
      </dsp:txBody>
      <dsp:txXfrm>
        <a:off x="429417" y="1787996"/>
        <a:ext cx="2036681" cy="1629345"/>
      </dsp:txXfrm>
    </dsp:sp>
    <dsp:sp modelId="{454FFEC2-F0FF-4C0C-B52B-62CADEBD8B47}">
      <dsp:nvSpPr>
        <dsp:cNvPr id="0" name=""/>
        <dsp:cNvSpPr/>
      </dsp:nvSpPr>
      <dsp:spPr>
        <a:xfrm rot="14700000">
          <a:off x="2487066" y="1232730"/>
          <a:ext cx="1596282" cy="611004"/>
        </a:xfrm>
        <a:prstGeom prst="lef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98000"/>
                <a:shade val="25000"/>
                <a:satMod val="250000"/>
              </a:schemeClr>
            </a:gs>
            <a:gs pos="68000">
              <a:schemeClr val="accent1">
                <a:tint val="60000"/>
                <a:hueOff val="0"/>
                <a:satOff val="0"/>
                <a:lumOff val="0"/>
                <a:alphaOff val="0"/>
                <a:tint val="86000"/>
                <a:satMod val="115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  <a:ln>
          <a:noFill/>
        </a:ln>
        <a:effectLst>
          <a:outerShdw blurRad="57150" dist="38100" dir="5400000" algn="ctr" rotWithShape="0">
            <a:schemeClr val="accent1">
              <a:tint val="60000"/>
              <a:hueOff val="0"/>
              <a:satOff val="0"/>
              <a:lumOff val="0"/>
              <a:alphaOff val="0"/>
              <a:shade val="9000"/>
              <a:satMod val="105000"/>
              <a:alpha val="48000"/>
            </a:schemeClr>
          </a:outerShdw>
        </a:effectLst>
        <a:scene3d>
          <a:camera prst="orthographicFront" fov="0">
            <a:rot lat="0" lon="0" rev="0"/>
          </a:camera>
          <a:lightRig rig="glow" dir="tl">
            <a:rot lat="0" lon="0" rev="900000"/>
          </a:lightRig>
        </a:scene3d>
        <a:sp3d prstMaterial="powder">
          <a:bevelT w="25400" h="381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28C3CED9-12D5-4192-9404-9469E68CB9D5}">
      <dsp:nvSpPr>
        <dsp:cNvPr id="0" name=""/>
        <dsp:cNvSpPr/>
      </dsp:nvSpPr>
      <dsp:spPr>
        <a:xfrm>
          <a:off x="1929557" y="198"/>
          <a:ext cx="2036681" cy="162934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shade val="25000"/>
                <a:satMod val="250000"/>
              </a:schemeClr>
            </a:gs>
            <a:gs pos="68000">
              <a:schemeClr val="accent1">
                <a:hueOff val="0"/>
                <a:satOff val="0"/>
                <a:lumOff val="0"/>
                <a:alphaOff val="0"/>
                <a:tint val="86000"/>
                <a:satMod val="115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  <a:ln>
          <a:noFill/>
        </a:ln>
        <a:effectLst>
          <a:outerShdw blurRad="57150" dist="38100" dir="5400000" algn="ctr" rotWithShape="0">
            <a:schemeClr val="accent1">
              <a:hueOff val="0"/>
              <a:satOff val="0"/>
              <a:lumOff val="0"/>
              <a:alphaOff val="0"/>
              <a:shade val="9000"/>
              <a:satMod val="105000"/>
              <a:alpha val="48000"/>
            </a:schemeClr>
          </a:outerShdw>
        </a:effectLst>
        <a:scene3d>
          <a:camera prst="orthographicFront" fov="0">
            <a:rot lat="0" lon="0" rev="0"/>
          </a:camera>
          <a:lightRig rig="glow" dir="tl">
            <a:rot lat="0" lon="0" rev="900000"/>
          </a:lightRig>
        </a:scene3d>
        <a:sp3d prstMaterial="powder">
          <a:bevelT w="25400" h="381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4295" tIns="74295" rIns="74295" bIns="74295" numCol="1" spcCol="1270" anchor="ctr" anchorCtr="0">
          <a:noAutofit/>
        </a:bodyPr>
        <a:lstStyle/>
        <a:p>
          <a:pPr lvl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t-IT" sz="3900" kern="1200" dirty="0" smtClean="0"/>
            <a:t>Irrlicht</a:t>
          </a:r>
          <a:endParaRPr lang="it-IT" sz="3900" kern="1200" dirty="0"/>
        </a:p>
      </dsp:txBody>
      <dsp:txXfrm>
        <a:off x="1929557" y="198"/>
        <a:ext cx="2036681" cy="1629345"/>
      </dsp:txXfrm>
    </dsp:sp>
    <dsp:sp modelId="{C6402EA4-54C5-42C9-AC46-7886AD5E9FB1}">
      <dsp:nvSpPr>
        <dsp:cNvPr id="0" name=""/>
        <dsp:cNvSpPr/>
      </dsp:nvSpPr>
      <dsp:spPr>
        <a:xfrm rot="17700000">
          <a:off x="4146251" y="1232730"/>
          <a:ext cx="1596282" cy="611004"/>
        </a:xfrm>
        <a:prstGeom prst="lef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98000"/>
                <a:shade val="25000"/>
                <a:satMod val="250000"/>
              </a:schemeClr>
            </a:gs>
            <a:gs pos="68000">
              <a:schemeClr val="accent1">
                <a:tint val="60000"/>
                <a:hueOff val="0"/>
                <a:satOff val="0"/>
                <a:lumOff val="0"/>
                <a:alphaOff val="0"/>
                <a:tint val="86000"/>
                <a:satMod val="115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  <a:ln>
          <a:noFill/>
        </a:ln>
        <a:effectLst>
          <a:outerShdw blurRad="57150" dist="38100" dir="5400000" algn="ctr" rotWithShape="0">
            <a:schemeClr val="accent1">
              <a:tint val="60000"/>
              <a:hueOff val="0"/>
              <a:satOff val="0"/>
              <a:lumOff val="0"/>
              <a:alphaOff val="0"/>
              <a:shade val="9000"/>
              <a:satMod val="105000"/>
              <a:alpha val="48000"/>
            </a:schemeClr>
          </a:outerShdw>
        </a:effectLst>
        <a:scene3d>
          <a:camera prst="orthographicFront" fov="0">
            <a:rot lat="0" lon="0" rev="0"/>
          </a:camera>
          <a:lightRig rig="glow" dir="tl">
            <a:rot lat="0" lon="0" rev="900000"/>
          </a:lightRig>
        </a:scene3d>
        <a:sp3d prstMaterial="powder">
          <a:bevelT w="25400" h="381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2ADE6AF3-876B-4B8A-9AA8-F1705D3C66A9}">
      <dsp:nvSpPr>
        <dsp:cNvPr id="0" name=""/>
        <dsp:cNvSpPr/>
      </dsp:nvSpPr>
      <dsp:spPr>
        <a:xfrm>
          <a:off x="4263361" y="198"/>
          <a:ext cx="2036681" cy="162934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shade val="25000"/>
                <a:satMod val="250000"/>
              </a:schemeClr>
            </a:gs>
            <a:gs pos="68000">
              <a:schemeClr val="accent1">
                <a:hueOff val="0"/>
                <a:satOff val="0"/>
                <a:lumOff val="0"/>
                <a:alphaOff val="0"/>
                <a:tint val="86000"/>
                <a:satMod val="115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  <a:ln>
          <a:noFill/>
        </a:ln>
        <a:effectLst>
          <a:outerShdw blurRad="57150" dist="38100" dir="5400000" algn="ctr" rotWithShape="0">
            <a:schemeClr val="accent1">
              <a:hueOff val="0"/>
              <a:satOff val="0"/>
              <a:lumOff val="0"/>
              <a:alphaOff val="0"/>
              <a:shade val="9000"/>
              <a:satMod val="105000"/>
              <a:alpha val="48000"/>
            </a:schemeClr>
          </a:outerShdw>
        </a:effectLst>
        <a:scene3d>
          <a:camera prst="orthographicFront" fov="0">
            <a:rot lat="0" lon="0" rev="0"/>
          </a:camera>
          <a:lightRig rig="glow" dir="tl">
            <a:rot lat="0" lon="0" rev="900000"/>
          </a:lightRig>
        </a:scene3d>
        <a:sp3d prstMaterial="powder">
          <a:bevelT w="25400" h="381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4295" tIns="74295" rIns="74295" bIns="74295" numCol="1" spcCol="1270" anchor="ctr" anchorCtr="0">
          <a:noAutofit/>
        </a:bodyPr>
        <a:lstStyle/>
        <a:p>
          <a:pPr lvl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t-IT" sz="3900" kern="1200" dirty="0" smtClean="0"/>
            <a:t>DevC</a:t>
          </a:r>
          <a:r>
            <a:rPr lang="it-IT" sz="3900" kern="1200" dirty="0" smtClean="0"/>
            <a:t>++</a:t>
          </a:r>
          <a:endParaRPr lang="it-IT" sz="3900" kern="1200" dirty="0"/>
        </a:p>
      </dsp:txBody>
      <dsp:txXfrm>
        <a:off x="4263361" y="198"/>
        <a:ext cx="2036681" cy="1629345"/>
      </dsp:txXfrm>
    </dsp:sp>
    <dsp:sp modelId="{7626D2D3-886F-4FD9-AA40-F7AC62DFE8FB}">
      <dsp:nvSpPr>
        <dsp:cNvPr id="0" name=""/>
        <dsp:cNvSpPr/>
      </dsp:nvSpPr>
      <dsp:spPr>
        <a:xfrm rot="20700000">
          <a:off x="5212755" y="2503740"/>
          <a:ext cx="1596282" cy="611004"/>
        </a:xfrm>
        <a:prstGeom prst="lef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98000"/>
                <a:shade val="25000"/>
                <a:satMod val="250000"/>
              </a:schemeClr>
            </a:gs>
            <a:gs pos="68000">
              <a:schemeClr val="accent1">
                <a:tint val="60000"/>
                <a:hueOff val="0"/>
                <a:satOff val="0"/>
                <a:lumOff val="0"/>
                <a:alphaOff val="0"/>
                <a:tint val="86000"/>
                <a:satMod val="115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  <a:ln>
          <a:noFill/>
        </a:ln>
        <a:effectLst>
          <a:outerShdw blurRad="57150" dist="38100" dir="5400000" algn="ctr" rotWithShape="0">
            <a:schemeClr val="accent1">
              <a:tint val="60000"/>
              <a:hueOff val="0"/>
              <a:satOff val="0"/>
              <a:lumOff val="0"/>
              <a:alphaOff val="0"/>
              <a:shade val="9000"/>
              <a:satMod val="105000"/>
              <a:alpha val="48000"/>
            </a:schemeClr>
          </a:outerShdw>
        </a:effectLst>
        <a:scene3d>
          <a:camera prst="orthographicFront" fov="0">
            <a:rot lat="0" lon="0" rev="0"/>
          </a:camera>
          <a:lightRig rig="glow" dir="tl">
            <a:rot lat="0" lon="0" rev="900000"/>
          </a:lightRig>
        </a:scene3d>
        <a:sp3d prstMaterial="powder">
          <a:bevelT w="25400" h="381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816F9F51-24A7-45F7-BB92-22E3E1707DD3}">
      <dsp:nvSpPr>
        <dsp:cNvPr id="0" name=""/>
        <dsp:cNvSpPr/>
      </dsp:nvSpPr>
      <dsp:spPr>
        <a:xfrm>
          <a:off x="5763501" y="1787996"/>
          <a:ext cx="2036681" cy="162934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shade val="25000"/>
                <a:satMod val="250000"/>
              </a:schemeClr>
            </a:gs>
            <a:gs pos="68000">
              <a:schemeClr val="accent1">
                <a:hueOff val="0"/>
                <a:satOff val="0"/>
                <a:lumOff val="0"/>
                <a:alphaOff val="0"/>
                <a:tint val="86000"/>
                <a:satMod val="115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  <a:ln>
          <a:noFill/>
        </a:ln>
        <a:effectLst>
          <a:outerShdw blurRad="57150" dist="38100" dir="5400000" algn="ctr" rotWithShape="0">
            <a:schemeClr val="accent1">
              <a:hueOff val="0"/>
              <a:satOff val="0"/>
              <a:lumOff val="0"/>
              <a:alphaOff val="0"/>
              <a:shade val="9000"/>
              <a:satMod val="105000"/>
              <a:alpha val="48000"/>
            </a:schemeClr>
          </a:outerShdw>
        </a:effectLst>
        <a:scene3d>
          <a:camera prst="orthographicFront" fov="0">
            <a:rot lat="0" lon="0" rev="0"/>
          </a:camera>
          <a:lightRig rig="glow" dir="tl">
            <a:rot lat="0" lon="0" rev="900000"/>
          </a:lightRig>
        </a:scene3d>
        <a:sp3d prstMaterial="powder">
          <a:bevelT w="25400" h="381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4295" tIns="74295" rIns="74295" bIns="74295" numCol="1" spcCol="1270" anchor="ctr" anchorCtr="0">
          <a:noAutofit/>
        </a:bodyPr>
        <a:lstStyle/>
        <a:p>
          <a:pPr lvl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t-IT" sz="3900" kern="1200" dirty="0" smtClean="0"/>
            <a:t>IrrKlang</a:t>
          </a:r>
          <a:endParaRPr lang="it-IT" sz="3900" kern="1200" dirty="0"/>
        </a:p>
      </dsp:txBody>
      <dsp:txXfrm>
        <a:off x="5763501" y="1787996"/>
        <a:ext cx="2036681" cy="162934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it-IT" smtClean="0"/>
              <a:t>Fare clic per modificare lo stile del titolo</a:t>
            </a:r>
            <a:endParaRPr kumimoji="0" lang="en-US"/>
          </a:p>
        </p:txBody>
      </p:sp>
      <p:sp>
        <p:nvSpPr>
          <p:cNvPr id="17" name="Sottotitolo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it-IT" smtClean="0"/>
              <a:t>Fare clic per modificare lo stile del sottotitolo dello schema</a:t>
            </a:r>
            <a:endParaRPr kumimoji="0" lang="en-US"/>
          </a:p>
        </p:txBody>
      </p:sp>
      <p:sp>
        <p:nvSpPr>
          <p:cNvPr id="30" name="Segnaposto data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1F1EF-49BF-4A61-9984-11F2939EC9CF}" type="datetimeFigureOut">
              <a:rPr lang="en-US" smtClean="0"/>
              <a:pPr/>
              <a:t>6/30/2009</a:t>
            </a:fld>
            <a:endParaRPr lang="en-US" dirty="0"/>
          </a:p>
        </p:txBody>
      </p:sp>
      <p:sp>
        <p:nvSpPr>
          <p:cNvPr id="19" name="Segnaposto piè di pagina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7" name="Segnaposto numero diapositiva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97337-79D3-4DC6-9956-59E0482FF7C5}" type="slidenum">
              <a:rPr lang="en-US" smtClean="0"/>
              <a:pPr/>
              <a:t>‹N›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it-IT" smtClean="0"/>
              <a:t>Fare clic per modificare lo stile del titolo</a:t>
            </a:r>
            <a:endParaRPr kumimoji="0" lang="en-US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it-IT" smtClean="0"/>
              <a:t>Fare clic per modificare stili del testo dello schema</a:t>
            </a:r>
          </a:p>
          <a:p>
            <a:pPr lvl="1" eaLnBrk="1" latinLnBrk="0" hangingPunct="1"/>
            <a:r>
              <a:rPr lang="it-IT" smtClean="0"/>
              <a:t>Secondo livello</a:t>
            </a:r>
          </a:p>
          <a:p>
            <a:pPr lvl="2" eaLnBrk="1" latinLnBrk="0" hangingPunct="1"/>
            <a:r>
              <a:rPr lang="it-IT" smtClean="0"/>
              <a:t>Terzo livello</a:t>
            </a:r>
          </a:p>
          <a:p>
            <a:pPr lvl="3" eaLnBrk="1" latinLnBrk="0" hangingPunct="1"/>
            <a:r>
              <a:rPr lang="it-IT" smtClean="0"/>
              <a:t>Quarto livello</a:t>
            </a:r>
          </a:p>
          <a:p>
            <a:pPr lvl="4" eaLnBrk="1" latinLnBrk="0" hangingPunct="1"/>
            <a:r>
              <a:rPr lang="it-IT" smtClean="0"/>
              <a:t>Quinto livello</a:t>
            </a:r>
            <a:endParaRPr kumimoji="0" lang="en-US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1F1EF-49BF-4A61-9984-11F2939EC9CF}" type="datetimeFigureOut">
              <a:rPr lang="en-US" smtClean="0"/>
              <a:pPr/>
              <a:t>6/30/2009</a:t>
            </a:fld>
            <a:endParaRPr lang="en-US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97337-79D3-4DC6-9956-59E0482FF7C5}" type="slidenum">
              <a:rPr lang="en-US" smtClean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it-IT" smtClean="0"/>
              <a:t>Fare clic per modificare lo stile del titolo</a:t>
            </a:r>
            <a:endParaRPr kumimoji="0" lang="en-US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it-IT" smtClean="0"/>
              <a:t>Fare clic per modificare stili del testo dello schema</a:t>
            </a:r>
          </a:p>
          <a:p>
            <a:pPr lvl="1" eaLnBrk="1" latinLnBrk="0" hangingPunct="1"/>
            <a:r>
              <a:rPr lang="it-IT" smtClean="0"/>
              <a:t>Secondo livello</a:t>
            </a:r>
          </a:p>
          <a:p>
            <a:pPr lvl="2" eaLnBrk="1" latinLnBrk="0" hangingPunct="1"/>
            <a:r>
              <a:rPr lang="it-IT" smtClean="0"/>
              <a:t>Terzo livello</a:t>
            </a:r>
          </a:p>
          <a:p>
            <a:pPr lvl="3" eaLnBrk="1" latinLnBrk="0" hangingPunct="1"/>
            <a:r>
              <a:rPr lang="it-IT" smtClean="0"/>
              <a:t>Quarto livello</a:t>
            </a:r>
          </a:p>
          <a:p>
            <a:pPr lvl="4" eaLnBrk="1" latinLnBrk="0" hangingPunct="1"/>
            <a:r>
              <a:rPr lang="it-IT" smtClean="0"/>
              <a:t>Quinto livello</a:t>
            </a:r>
            <a:endParaRPr kumimoji="0" lang="en-US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1F1EF-49BF-4A61-9984-11F2939EC9CF}" type="datetimeFigureOut">
              <a:rPr lang="en-US" smtClean="0"/>
              <a:pPr/>
              <a:t>6/30/2009</a:t>
            </a:fld>
            <a:endParaRPr lang="en-US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97337-79D3-4DC6-9956-59E0482FF7C5}" type="slidenum">
              <a:rPr lang="en-US" smtClean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it-IT" smtClean="0"/>
              <a:t>Fare clic per modificare lo stile del titolo</a:t>
            </a:r>
            <a:endParaRPr kumimoji="0" lang="en-US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it-IT" smtClean="0"/>
              <a:t>Fare clic per modificare stili del testo dello schema</a:t>
            </a:r>
          </a:p>
          <a:p>
            <a:pPr lvl="1" eaLnBrk="1" latinLnBrk="0" hangingPunct="1"/>
            <a:r>
              <a:rPr lang="it-IT" smtClean="0"/>
              <a:t>Secondo livello</a:t>
            </a:r>
          </a:p>
          <a:p>
            <a:pPr lvl="2" eaLnBrk="1" latinLnBrk="0" hangingPunct="1"/>
            <a:r>
              <a:rPr lang="it-IT" smtClean="0"/>
              <a:t>Terzo livello</a:t>
            </a:r>
          </a:p>
          <a:p>
            <a:pPr lvl="3" eaLnBrk="1" latinLnBrk="0" hangingPunct="1"/>
            <a:r>
              <a:rPr lang="it-IT" smtClean="0"/>
              <a:t>Quarto livello</a:t>
            </a:r>
          </a:p>
          <a:p>
            <a:pPr lvl="4" eaLnBrk="1" latinLnBrk="0" hangingPunct="1"/>
            <a:r>
              <a:rPr lang="it-IT" smtClean="0"/>
              <a:t>Quinto livello</a:t>
            </a:r>
            <a:endParaRPr kumimoji="0" lang="en-US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1F1EF-49BF-4A61-9984-11F2939EC9CF}" type="datetimeFigureOut">
              <a:rPr lang="en-US" smtClean="0"/>
              <a:pPr/>
              <a:t>6/30/2009</a:t>
            </a:fld>
            <a:endParaRPr lang="en-US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97337-79D3-4DC6-9956-59E0482FF7C5}" type="slidenum">
              <a:rPr lang="en-US" smtClean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it-IT" smtClean="0"/>
              <a:t>Fare clic per modificare lo stile del titolo</a:t>
            </a:r>
            <a:endParaRPr kumimoji="0" lang="en-US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it-IT" smtClean="0"/>
              <a:t>Fare clic per modificare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1F1EF-49BF-4A61-9984-11F2939EC9CF}" type="datetimeFigureOut">
              <a:rPr lang="en-US" smtClean="0"/>
              <a:pPr/>
              <a:t>6/30/2009</a:t>
            </a:fld>
            <a:endParaRPr lang="en-US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97337-79D3-4DC6-9956-59E0482FF7C5}" type="slidenum">
              <a:rPr lang="en-US" smtClean="0"/>
              <a:pPr/>
              <a:t>‹N›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it-IT" smtClean="0"/>
              <a:t>Fare clic per modificare lo stile del titolo</a:t>
            </a:r>
            <a:endParaRPr kumimoji="0" lang="en-US"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it-IT" smtClean="0"/>
              <a:t>Fare clic per modificare stili del testo dello schema</a:t>
            </a:r>
          </a:p>
          <a:p>
            <a:pPr lvl="1" eaLnBrk="1" latinLnBrk="0" hangingPunct="1"/>
            <a:r>
              <a:rPr lang="it-IT" smtClean="0"/>
              <a:t>Secondo livello</a:t>
            </a:r>
          </a:p>
          <a:p>
            <a:pPr lvl="2" eaLnBrk="1" latinLnBrk="0" hangingPunct="1"/>
            <a:r>
              <a:rPr lang="it-IT" smtClean="0"/>
              <a:t>Terzo livello</a:t>
            </a:r>
          </a:p>
          <a:p>
            <a:pPr lvl="3" eaLnBrk="1" latinLnBrk="0" hangingPunct="1"/>
            <a:r>
              <a:rPr lang="it-IT" smtClean="0"/>
              <a:t>Quarto livello</a:t>
            </a:r>
          </a:p>
          <a:p>
            <a:pPr lvl="4" eaLnBrk="1" latinLnBrk="0" hangingPunct="1"/>
            <a:r>
              <a:rPr lang="it-IT" smtClean="0"/>
              <a:t>Quinto livello</a:t>
            </a:r>
            <a:endParaRPr kumimoji="0" lang="en-US"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it-IT" smtClean="0"/>
              <a:t>Fare clic per modificare stili del testo dello schema</a:t>
            </a:r>
          </a:p>
          <a:p>
            <a:pPr lvl="1" eaLnBrk="1" latinLnBrk="0" hangingPunct="1"/>
            <a:r>
              <a:rPr lang="it-IT" smtClean="0"/>
              <a:t>Secondo livello</a:t>
            </a:r>
          </a:p>
          <a:p>
            <a:pPr lvl="2" eaLnBrk="1" latinLnBrk="0" hangingPunct="1"/>
            <a:r>
              <a:rPr lang="it-IT" smtClean="0"/>
              <a:t>Terzo livello</a:t>
            </a:r>
          </a:p>
          <a:p>
            <a:pPr lvl="3" eaLnBrk="1" latinLnBrk="0" hangingPunct="1"/>
            <a:r>
              <a:rPr lang="it-IT" smtClean="0"/>
              <a:t>Quarto livello</a:t>
            </a:r>
          </a:p>
          <a:p>
            <a:pPr lvl="4" eaLnBrk="1" latinLnBrk="0" hangingPunct="1"/>
            <a:r>
              <a:rPr lang="it-IT" smtClean="0"/>
              <a:t>Quinto livello</a:t>
            </a:r>
            <a:endParaRPr kumimoji="0" lang="en-US"/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1F1EF-49BF-4A61-9984-11F2939EC9CF}" type="datetimeFigureOut">
              <a:rPr lang="en-US" smtClean="0"/>
              <a:pPr/>
              <a:t>6/30/2009</a:t>
            </a:fld>
            <a:endParaRPr lang="en-US" dirty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97337-79D3-4DC6-9956-59E0482FF7C5}" type="slidenum">
              <a:rPr lang="en-US" smtClean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it-IT" smtClean="0"/>
              <a:t>Fare clic per modificare lo stile del titolo</a:t>
            </a:r>
            <a:endParaRPr kumimoji="0" lang="en-US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it-IT" smtClean="0"/>
              <a:t>Fare clic per modificare stili del testo dello schema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it-IT" smtClean="0"/>
              <a:t>Fare clic per modificare stili del testo dello schema</a:t>
            </a:r>
          </a:p>
        </p:txBody>
      </p:sp>
      <p:sp>
        <p:nvSpPr>
          <p:cNvPr id="5" name="Segnaposto contenuto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it-IT" smtClean="0"/>
              <a:t>Fare clic per modificare stili del testo dello schema</a:t>
            </a:r>
          </a:p>
          <a:p>
            <a:pPr lvl="1" eaLnBrk="1" latinLnBrk="0" hangingPunct="1"/>
            <a:r>
              <a:rPr lang="it-IT" smtClean="0"/>
              <a:t>Secondo livello</a:t>
            </a:r>
          </a:p>
          <a:p>
            <a:pPr lvl="2" eaLnBrk="1" latinLnBrk="0" hangingPunct="1"/>
            <a:r>
              <a:rPr lang="it-IT" smtClean="0"/>
              <a:t>Terzo livello</a:t>
            </a:r>
          </a:p>
          <a:p>
            <a:pPr lvl="3" eaLnBrk="1" latinLnBrk="0" hangingPunct="1"/>
            <a:r>
              <a:rPr lang="it-IT" smtClean="0"/>
              <a:t>Quarto livello</a:t>
            </a:r>
          </a:p>
          <a:p>
            <a:pPr lvl="4" eaLnBrk="1" latinLnBrk="0" hangingPunct="1"/>
            <a:r>
              <a:rPr lang="it-IT" smtClean="0"/>
              <a:t>Quinto livello</a:t>
            </a:r>
            <a:endParaRPr kumimoji="0" lang="en-US"/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it-IT" smtClean="0"/>
              <a:t>Fare clic per modificare stili del testo dello schema</a:t>
            </a:r>
          </a:p>
          <a:p>
            <a:pPr lvl="1" eaLnBrk="1" latinLnBrk="0" hangingPunct="1"/>
            <a:r>
              <a:rPr lang="it-IT" smtClean="0"/>
              <a:t>Secondo livello</a:t>
            </a:r>
          </a:p>
          <a:p>
            <a:pPr lvl="2" eaLnBrk="1" latinLnBrk="0" hangingPunct="1"/>
            <a:r>
              <a:rPr lang="it-IT" smtClean="0"/>
              <a:t>Terzo livello</a:t>
            </a:r>
          </a:p>
          <a:p>
            <a:pPr lvl="3" eaLnBrk="1" latinLnBrk="0" hangingPunct="1"/>
            <a:r>
              <a:rPr lang="it-IT" smtClean="0"/>
              <a:t>Quarto livello</a:t>
            </a:r>
          </a:p>
          <a:p>
            <a:pPr lvl="4" eaLnBrk="1" latinLnBrk="0" hangingPunct="1"/>
            <a:r>
              <a:rPr lang="it-IT" smtClean="0"/>
              <a:t>Quinto livello</a:t>
            </a:r>
            <a:endParaRPr kumimoji="0" lang="en-US"/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1F1EF-49BF-4A61-9984-11F2939EC9CF}" type="datetimeFigureOut">
              <a:rPr lang="en-US" smtClean="0"/>
              <a:pPr/>
              <a:t>6/30/2009</a:t>
            </a:fld>
            <a:endParaRPr lang="en-US" dirty="0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97337-79D3-4DC6-9956-59E0482FF7C5}" type="slidenum">
              <a:rPr lang="en-US" smtClean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it-IT" smtClean="0"/>
              <a:t>Fare clic per modificare lo stile del titolo</a:t>
            </a:r>
            <a:endParaRPr kumimoji="0" lang="en-US"/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1F1EF-49BF-4A61-9984-11F2939EC9CF}" type="datetimeFigureOut">
              <a:rPr lang="en-US" smtClean="0"/>
              <a:pPr/>
              <a:t>6/30/2009</a:t>
            </a:fld>
            <a:endParaRPr lang="en-US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97337-79D3-4DC6-9956-59E0482FF7C5}" type="slidenum">
              <a:rPr lang="en-US" smtClean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1F1EF-49BF-4A61-9984-11F2939EC9CF}" type="datetimeFigureOut">
              <a:rPr lang="en-US" smtClean="0"/>
              <a:pPr/>
              <a:t>6/30/2009</a:t>
            </a:fld>
            <a:endParaRPr lang="en-US" dirty="0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97337-79D3-4DC6-9956-59E0482FF7C5}" type="slidenum">
              <a:rPr lang="en-US" smtClean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it-IT" smtClean="0"/>
              <a:t>Fare clic per modificare lo stile del titolo</a:t>
            </a:r>
            <a:endParaRPr kumimoji="0" lang="en-US"/>
          </a:p>
        </p:txBody>
      </p:sp>
      <p:sp>
        <p:nvSpPr>
          <p:cNvPr id="3" name="Segnaposto testo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it-IT" smtClean="0"/>
              <a:t>Fare clic per modificare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it-IT" smtClean="0"/>
              <a:t>Fare clic per modificare stili del testo dello schema</a:t>
            </a:r>
          </a:p>
          <a:p>
            <a:pPr lvl="1" eaLnBrk="1" latinLnBrk="0" hangingPunct="1"/>
            <a:r>
              <a:rPr lang="it-IT" smtClean="0"/>
              <a:t>Secondo livello</a:t>
            </a:r>
          </a:p>
          <a:p>
            <a:pPr lvl="2" eaLnBrk="1" latinLnBrk="0" hangingPunct="1"/>
            <a:r>
              <a:rPr lang="it-IT" smtClean="0"/>
              <a:t>Terzo livello</a:t>
            </a:r>
          </a:p>
          <a:p>
            <a:pPr lvl="3" eaLnBrk="1" latinLnBrk="0" hangingPunct="1"/>
            <a:r>
              <a:rPr lang="it-IT" smtClean="0"/>
              <a:t>Quarto livello</a:t>
            </a:r>
          </a:p>
          <a:p>
            <a:pPr lvl="4" eaLnBrk="1" latinLnBrk="0" hangingPunct="1"/>
            <a:r>
              <a:rPr lang="it-IT" smtClean="0"/>
              <a:t>Quinto livello</a:t>
            </a:r>
            <a:endParaRPr kumimoji="0" lang="en-US"/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1F1EF-49BF-4A61-9984-11F2939EC9CF}" type="datetimeFigureOut">
              <a:rPr lang="en-US" smtClean="0"/>
              <a:pPr/>
              <a:t>6/30/2009</a:t>
            </a:fld>
            <a:endParaRPr lang="en-US" dirty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97337-79D3-4DC6-9956-59E0482FF7C5}" type="slidenum">
              <a:rPr lang="en-US" smtClean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itaglia e arrotonda singolo angolo rettangolo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2" name="Triangolo rettangolo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it-IT" smtClean="0"/>
              <a:t>Fare clic per modificare lo stile del titolo</a:t>
            </a:r>
            <a:endParaRPr kumimoji="0" lang="en-US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it-IT" smtClean="0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1F1EF-49BF-4A61-9984-11F2939EC9CF}" type="datetimeFigureOut">
              <a:rPr lang="en-US" smtClean="0"/>
              <a:pPr/>
              <a:t>6/30/2009</a:t>
            </a:fld>
            <a:endParaRPr lang="en-US" dirty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fld id="{A7397337-79D3-4DC6-9956-59E0482FF7C5}" type="slidenum">
              <a:rPr lang="en-US" smtClean="0"/>
              <a:pPr/>
              <a:t>‹N›</a:t>
            </a:fld>
            <a:endParaRPr lang="en-US" dirty="0"/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it-IT" dirty="0" smtClean="0"/>
              <a:t>Fare clic sull'icona per inserire un'immagine</a:t>
            </a:r>
            <a:endParaRPr kumimoji="0" lang="en-US" dirty="0"/>
          </a:p>
        </p:txBody>
      </p:sp>
      <p:sp>
        <p:nvSpPr>
          <p:cNvPr id="10" name="Figura a mano libera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igura a mano libera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igura a mano libera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igura a mano libera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Segnaposto titolo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it-IT" smtClean="0"/>
              <a:t>Fare clic per modificare lo stile del titolo</a:t>
            </a:r>
            <a:endParaRPr kumimoji="0" lang="en-US"/>
          </a:p>
        </p:txBody>
      </p:sp>
      <p:sp>
        <p:nvSpPr>
          <p:cNvPr id="30" name="Segnaposto testo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it-IT" smtClean="0"/>
              <a:t>Fare clic per modificare stili del testo dello schema</a:t>
            </a:r>
          </a:p>
          <a:p>
            <a:pPr lvl="1" eaLnBrk="1" latinLnBrk="0" hangingPunct="1"/>
            <a:r>
              <a:rPr kumimoji="0" lang="it-IT" smtClean="0"/>
              <a:t>Secondo livello</a:t>
            </a:r>
          </a:p>
          <a:p>
            <a:pPr lvl="2" eaLnBrk="1" latinLnBrk="0" hangingPunct="1"/>
            <a:r>
              <a:rPr kumimoji="0" lang="it-IT" smtClean="0"/>
              <a:t>Terzo livello</a:t>
            </a:r>
          </a:p>
          <a:p>
            <a:pPr lvl="3" eaLnBrk="1" latinLnBrk="0" hangingPunct="1"/>
            <a:r>
              <a:rPr kumimoji="0" lang="it-IT" smtClean="0"/>
              <a:t>Quarto livello</a:t>
            </a:r>
          </a:p>
          <a:p>
            <a:pPr lvl="4" eaLnBrk="1" latinLnBrk="0" hangingPunct="1"/>
            <a:r>
              <a:rPr kumimoji="0" lang="it-IT" smtClean="0"/>
              <a:t>Quinto livello</a:t>
            </a:r>
            <a:endParaRPr kumimoji="0" lang="en-US"/>
          </a:p>
        </p:txBody>
      </p:sp>
      <p:sp>
        <p:nvSpPr>
          <p:cNvPr id="10" name="Segnaposto data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BD11F1EF-49BF-4A61-9984-11F2939EC9CF}" type="datetimeFigureOut">
              <a:rPr lang="en-US" smtClean="0"/>
              <a:pPr/>
              <a:t>6/30/2009</a:t>
            </a:fld>
            <a:endParaRPr lang="en-US" dirty="0"/>
          </a:p>
        </p:txBody>
      </p:sp>
      <p:sp>
        <p:nvSpPr>
          <p:cNvPr id="22" name="Segnaposto piè di pagina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8" name="Segnaposto numero diapositiva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A7397337-79D3-4DC6-9956-59E0482FF7C5}" type="slidenum">
              <a:rPr lang="en-US" smtClean="0"/>
              <a:pPr/>
              <a:t>‹N›</a:t>
            </a:fld>
            <a:endParaRPr lang="en-US" dirty="0"/>
          </a:p>
        </p:txBody>
      </p:sp>
      <p:grpSp>
        <p:nvGrpSpPr>
          <p:cNvPr id="2" name="Gruppo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Figura a mano libera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 dirty="0"/>
            </a:p>
          </p:txBody>
        </p:sp>
        <p:sp>
          <p:nvSpPr>
            <p:cNvPr id="13" name="Figura a mano libera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 dirty="0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gif"/><Relationship Id="rId3" Type="http://schemas.openxmlformats.org/officeDocument/2006/relationships/hyperlink" Target="http://it.wikipedia.org/wiki/Programmazione_(informatica)" TargetMode="External"/><Relationship Id="rId7" Type="http://schemas.openxmlformats.org/officeDocument/2006/relationships/image" Target="../media/image12.png"/><Relationship Id="rId2" Type="http://schemas.openxmlformats.org/officeDocument/2006/relationships/hyperlink" Target="http://it.wikipedia.org/wiki/GNU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it.wikipedia.org/wiki/Delphi" TargetMode="External"/><Relationship Id="rId5" Type="http://schemas.openxmlformats.org/officeDocument/2006/relationships/hyperlink" Target="http://it.wikipedia.org/wiki/C++" TargetMode="External"/><Relationship Id="rId4" Type="http://schemas.openxmlformats.org/officeDocument/2006/relationships/hyperlink" Target="http://it.wikipedia.org/wiki/C_(linguaggio)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eg"/><Relationship Id="rId13" Type="http://schemas.openxmlformats.org/officeDocument/2006/relationships/image" Target="../media/image32.jpeg"/><Relationship Id="rId3" Type="http://schemas.openxmlformats.org/officeDocument/2006/relationships/image" Target="../media/image22.jpeg"/><Relationship Id="rId7" Type="http://schemas.openxmlformats.org/officeDocument/2006/relationships/image" Target="../media/image26.jpeg"/><Relationship Id="rId12" Type="http://schemas.openxmlformats.org/officeDocument/2006/relationships/image" Target="../media/image31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eg"/><Relationship Id="rId11" Type="http://schemas.openxmlformats.org/officeDocument/2006/relationships/image" Target="../media/image30.jpeg"/><Relationship Id="rId5" Type="http://schemas.openxmlformats.org/officeDocument/2006/relationships/image" Target="../media/image24.jpeg"/><Relationship Id="rId15" Type="http://schemas.openxmlformats.org/officeDocument/2006/relationships/image" Target="../media/image34.jpeg"/><Relationship Id="rId10" Type="http://schemas.openxmlformats.org/officeDocument/2006/relationships/image" Target="../media/image29.jpeg"/><Relationship Id="rId4" Type="http://schemas.openxmlformats.org/officeDocument/2006/relationships/image" Target="../media/image23.jpeg"/><Relationship Id="rId9" Type="http://schemas.openxmlformats.org/officeDocument/2006/relationships/image" Target="../media/image28.jpeg"/><Relationship Id="rId14" Type="http://schemas.openxmlformats.org/officeDocument/2006/relationships/image" Target="../media/image3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w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gi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714348" y="2428868"/>
            <a:ext cx="7772400" cy="1470025"/>
          </a:xfrm>
        </p:spPr>
        <p:txBody>
          <a:bodyPr/>
          <a:lstStyle/>
          <a:p>
            <a:pPr algn="ctr"/>
            <a:r>
              <a:rPr lang="it-IT" i="1" spc="300" dirty="0" smtClean="0"/>
              <a:t>Air Race</a:t>
            </a:r>
            <a:endParaRPr lang="en-US" i="1" spc="300" dirty="0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357290" y="4500570"/>
            <a:ext cx="6400800" cy="1752600"/>
          </a:xfrm>
        </p:spPr>
        <p:txBody>
          <a:bodyPr anchor="b"/>
          <a:lstStyle/>
          <a:p>
            <a:r>
              <a:rPr lang="it-IT" dirty="0" smtClean="0"/>
              <a:t>I.T.I.S. “Q. Sella” Biella</a:t>
            </a:r>
          </a:p>
          <a:p>
            <a:r>
              <a:rPr lang="it-IT" dirty="0" smtClean="0"/>
              <a:t>Gioco di macchine di</a:t>
            </a:r>
          </a:p>
          <a:p>
            <a:r>
              <a:rPr lang="it-IT" dirty="0" smtClean="0"/>
              <a:t>Peretti e Salillari</a:t>
            </a:r>
            <a:endParaRPr lang="en-US" dirty="0"/>
          </a:p>
        </p:txBody>
      </p:sp>
      <p:sp>
        <p:nvSpPr>
          <p:cNvPr id="4" name="CasellaDiTesto 3"/>
          <p:cNvSpPr txBox="1"/>
          <p:nvPr/>
        </p:nvSpPr>
        <p:spPr>
          <a:xfrm>
            <a:off x="785786" y="357166"/>
            <a:ext cx="764386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6000" dirty="0" smtClean="0"/>
              <a:t>Area di progetto</a:t>
            </a:r>
            <a:endParaRPr lang="en-US" sz="6000" dirty="0"/>
          </a:p>
        </p:txBody>
      </p:sp>
    </p:spTree>
  </p:cSld>
  <p:clrMapOvr>
    <a:masterClrMapping/>
  </p:clrMapOvr>
  <p:transition advTm="5234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DevC++</a:t>
            </a:r>
            <a:endParaRPr lang="en-US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it-IT" dirty="0" smtClean="0"/>
              <a:t>DevC++ è un ambiente di sviluppo gratuito distribuito sotto la Licenza </a:t>
            </a:r>
            <a:r>
              <a:rPr lang="it-IT" dirty="0" smtClean="0">
                <a:hlinkClick r:id="rId2" tooltip="GNU"/>
              </a:rPr>
              <a:t>GNU</a:t>
            </a:r>
            <a:r>
              <a:rPr lang="it-IT" dirty="0" smtClean="0"/>
              <a:t> per la </a:t>
            </a:r>
            <a:r>
              <a:rPr lang="it-IT" dirty="0" smtClean="0">
                <a:hlinkClick r:id="rId3" tooltip="Programmazione (informatica)"/>
              </a:rPr>
              <a:t>programmazione</a:t>
            </a:r>
            <a:r>
              <a:rPr lang="it-IT" dirty="0" smtClean="0"/>
              <a:t> in </a:t>
            </a:r>
            <a:r>
              <a:rPr lang="it-IT" dirty="0" smtClean="0">
                <a:hlinkClick r:id="rId4" tooltip="C (linguaggio)"/>
              </a:rPr>
              <a:t>C</a:t>
            </a:r>
            <a:r>
              <a:rPr lang="it-IT" dirty="0" smtClean="0"/>
              <a:t>/</a:t>
            </a:r>
            <a:r>
              <a:rPr lang="it-IT" dirty="0" smtClean="0">
                <a:hlinkClick r:id="rId5" tooltip="C++"/>
              </a:rPr>
              <a:t>C++</a:t>
            </a:r>
            <a:r>
              <a:rPr lang="it-IT" dirty="0" smtClean="0"/>
              <a:t>, ed è scritto in </a:t>
            </a:r>
            <a:r>
              <a:rPr lang="it-IT" dirty="0" smtClean="0">
                <a:hlinkClick r:id="rId6" tooltip="Delphi"/>
              </a:rPr>
              <a:t>Delphi</a:t>
            </a:r>
            <a:r>
              <a:rPr lang="it-IT" dirty="0" smtClean="0"/>
              <a:t>. Nel progetto è utilizzato per scrivere il programma e la creazione dell’eseguibile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714612" y="3653394"/>
            <a:ext cx="4500594" cy="29157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Immagine 4" descr="top_left1.gif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28596" y="836221"/>
            <a:ext cx="3000396" cy="1021143"/>
          </a:xfrm>
          <a:prstGeom prst="rect">
            <a:avLst/>
          </a:prstGeom>
        </p:spPr>
      </p:pic>
    </p:spTree>
  </p:cSld>
  <p:clrMapOvr>
    <a:masterClrMapping/>
  </p:clrMapOvr>
  <p:transition advTm="1734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Diagramma</a:t>
            </a:r>
            <a:endParaRPr lang="it-IT" dirty="0"/>
          </a:p>
        </p:txBody>
      </p:sp>
      <p:graphicFrame>
        <p:nvGraphicFramePr>
          <p:cNvPr id="4" name="Segnaposto contenuto 3"/>
          <p:cNvGraphicFramePr>
            <a:graphicFrameLocks noGrp="1"/>
          </p:cNvGraphicFramePr>
          <p:nvPr>
            <p:ph idx="1"/>
          </p:nvPr>
        </p:nvGraphicFramePr>
        <p:xfrm>
          <a:off x="457200" y="1935163"/>
          <a:ext cx="8229600" cy="43894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ransition advTm="4453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La grafica 3D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it-IT" sz="2000" dirty="0" smtClean="0"/>
              <a:t>Le </a:t>
            </a:r>
            <a:r>
              <a:rPr lang="it-IT" sz="2000" b="1" dirty="0" smtClean="0"/>
              <a:t>mesh</a:t>
            </a:r>
            <a:r>
              <a:rPr lang="it-IT" sz="2000" dirty="0" smtClean="0"/>
              <a:t> sono i modelli degli oggetti 3D. Alle mesh, vengono applicate le </a:t>
            </a:r>
            <a:r>
              <a:rPr lang="it-IT" sz="2000" b="1" dirty="0" smtClean="0"/>
              <a:t>texture</a:t>
            </a:r>
            <a:r>
              <a:rPr lang="it-IT" sz="2000" dirty="0" smtClean="0"/>
              <a:t>, ossia immagini che verranno “incollate” sulle superfici del modello. Nella fase di </a:t>
            </a:r>
            <a:r>
              <a:rPr lang="it-IT" sz="2000" b="1" dirty="0" smtClean="0"/>
              <a:t>rendering</a:t>
            </a:r>
            <a:r>
              <a:rPr lang="it-IT" sz="2000" dirty="0" smtClean="0"/>
              <a:t>, viene generato il fotogramma dal render del programma, che si basa su un </a:t>
            </a:r>
            <a:r>
              <a:rPr lang="it-IT" sz="2000" b="1" dirty="0" smtClean="0"/>
              <a:t>driver video </a:t>
            </a:r>
            <a:r>
              <a:rPr lang="it-IT" sz="2000" dirty="0" smtClean="0"/>
              <a:t>(ad esempio OpenGL o le DirectX di Microsoft). Questo processo può richiedere molto tempo in caso di grafica con vari effetti (trasparenze, riflessi ecc.) e nel caso di un videogioco deve essere molto veloce in modo da ottenere un </a:t>
            </a:r>
            <a:r>
              <a:rPr lang="it-IT" sz="2000" b="1" dirty="0" smtClean="0"/>
              <a:t>frame rate</a:t>
            </a:r>
            <a:r>
              <a:rPr lang="it-IT" sz="2000" dirty="0" smtClean="0"/>
              <a:t> accettabile.</a:t>
            </a:r>
            <a:endParaRPr lang="it-IT" sz="2000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 l="27193" t="5999" r="26418" b="24019"/>
          <a:stretch>
            <a:fillRect/>
          </a:stretch>
        </p:blipFill>
        <p:spPr bwMode="auto">
          <a:xfrm>
            <a:off x="714348" y="4500570"/>
            <a:ext cx="1857388" cy="22416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/>
          <a:srcRect l="25195" t="5859" r="25000" b="28222"/>
          <a:stretch>
            <a:fillRect/>
          </a:stretch>
        </p:blipFill>
        <p:spPr bwMode="auto">
          <a:xfrm>
            <a:off x="3464711" y="4429132"/>
            <a:ext cx="2143140" cy="22692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Immagine 6" descr=".jpg"/>
          <p:cNvPicPr>
            <a:picLocks noChangeAspect="1"/>
          </p:cNvPicPr>
          <p:nvPr/>
        </p:nvPicPr>
        <p:blipFill>
          <a:blip r:embed="rId4" cstate="print"/>
          <a:srcRect l="20937" r="24687" b="20000"/>
          <a:stretch>
            <a:fillRect/>
          </a:stretch>
        </p:blipFill>
        <p:spPr>
          <a:xfrm>
            <a:off x="6500826" y="4429132"/>
            <a:ext cx="2071711" cy="2286016"/>
          </a:xfrm>
          <a:prstGeom prst="rect">
            <a:avLst/>
          </a:prstGeom>
        </p:spPr>
      </p:pic>
    </p:spTree>
  </p:cSld>
  <p:clrMapOvr>
    <a:masterClrMapping/>
  </p:clrMapOvr>
  <p:transition advTm="3625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Grp="1" noChangeAspect="1" noChangeArrowheads="1"/>
          </p:cNvPicPr>
          <p:nvPr>
            <p:ph idx="4294967295"/>
          </p:nvPr>
        </p:nvPicPr>
        <p:blipFill>
          <a:blip r:embed="rId2" cstate="print"/>
          <a:srcRect b="14583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advTm="3719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Movimento dell’auto</a:t>
            </a:r>
            <a:endParaRPr lang="it-IT" dirty="0"/>
          </a:p>
        </p:txBody>
      </p:sp>
      <p:pic>
        <p:nvPicPr>
          <p:cNvPr id="4" name="Segnaposto contenuto 3" descr="WRX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142976" y="3286124"/>
            <a:ext cx="4445000" cy="2616200"/>
          </a:xfrm>
        </p:spPr>
      </p:pic>
      <p:sp>
        <p:nvSpPr>
          <p:cNvPr id="5" name="Rettangolo 4"/>
          <p:cNvSpPr/>
          <p:nvPr/>
        </p:nvSpPr>
        <p:spPr>
          <a:xfrm rot="20804650">
            <a:off x="3741916" y="2064641"/>
            <a:ext cx="744114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9600" b="1" cap="none" spc="0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?</a:t>
            </a:r>
            <a:endParaRPr lang="it-IT" sz="9600" b="1" cap="none" spc="0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sp>
        <p:nvSpPr>
          <p:cNvPr id="6" name="Rettangolo 5"/>
          <p:cNvSpPr/>
          <p:nvPr/>
        </p:nvSpPr>
        <p:spPr>
          <a:xfrm rot="507970">
            <a:off x="4280061" y="2317682"/>
            <a:ext cx="49885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5400" b="1" cap="none" spc="0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?</a:t>
            </a:r>
            <a:endParaRPr lang="it-IT" sz="5400" b="1" cap="none" spc="0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sp>
        <p:nvSpPr>
          <p:cNvPr id="7" name="Rettangolo 6"/>
          <p:cNvSpPr/>
          <p:nvPr/>
        </p:nvSpPr>
        <p:spPr>
          <a:xfrm rot="1847227">
            <a:off x="3979333" y="2356160"/>
            <a:ext cx="604654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7200" b="1" cap="none" spc="0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?</a:t>
            </a:r>
            <a:endParaRPr lang="it-IT" sz="7200" b="1" cap="none" spc="0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</p:spTree>
  </p:cSld>
  <p:clrMapOvr>
    <a:masterClrMapping/>
  </p:clrMapOvr>
  <p:transition advTm="3812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3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3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6" grpId="0"/>
      <p:bldP spid="6" grpId="1"/>
      <p:bldP spid="7" grpId="0"/>
      <p:bldP spid="7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 smtClean="0"/>
              <a:t>Variabili dinamiche della macchina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857224" y="1935480"/>
            <a:ext cx="7829576" cy="4389120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it-IT" dirty="0" smtClean="0"/>
              <a:t>Velocità</a:t>
            </a:r>
          </a:p>
          <a:p>
            <a:pPr>
              <a:lnSpc>
                <a:spcPct val="200000"/>
              </a:lnSpc>
            </a:pPr>
            <a:r>
              <a:rPr lang="it-IT" dirty="0" smtClean="0"/>
              <a:t>Posizione X</a:t>
            </a:r>
          </a:p>
          <a:p>
            <a:pPr>
              <a:lnSpc>
                <a:spcPct val="200000"/>
              </a:lnSpc>
            </a:pPr>
            <a:r>
              <a:rPr lang="it-IT" dirty="0" smtClean="0"/>
              <a:t>Posizione Y</a:t>
            </a:r>
          </a:p>
          <a:p>
            <a:pPr>
              <a:lnSpc>
                <a:spcPct val="200000"/>
              </a:lnSpc>
            </a:pPr>
            <a:r>
              <a:rPr lang="it-IT" dirty="0" smtClean="0"/>
              <a:t>Rotazione</a:t>
            </a:r>
          </a:p>
          <a:p>
            <a:pPr>
              <a:buNone/>
            </a:pPr>
            <a:endParaRPr lang="it-IT" dirty="0"/>
          </a:p>
        </p:txBody>
      </p:sp>
    </p:spTree>
  </p:cSld>
  <p:clrMapOvr>
    <a:masterClrMapping/>
  </p:clrMapOvr>
  <p:transition advTm="1594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 smtClean="0"/>
              <a:t>Variabili statiche della macchina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smtClean="0"/>
              <a:t>Velocità massima</a:t>
            </a:r>
          </a:p>
          <a:p>
            <a:r>
              <a:rPr lang="it-IT" dirty="0" smtClean="0"/>
              <a:t>Velocità minima (in caso di retromarcia)</a:t>
            </a:r>
          </a:p>
          <a:p>
            <a:r>
              <a:rPr lang="it-IT" dirty="0" smtClean="0"/>
              <a:t>Freno</a:t>
            </a:r>
          </a:p>
          <a:p>
            <a:r>
              <a:rPr lang="it-IT" dirty="0" smtClean="0"/>
              <a:t>Accelerazione</a:t>
            </a:r>
          </a:p>
          <a:p>
            <a:r>
              <a:rPr lang="it-IT" dirty="0" smtClean="0"/>
              <a:t>Manovrabilità</a:t>
            </a:r>
          </a:p>
          <a:p>
            <a:r>
              <a:rPr lang="it-IT" dirty="0" smtClean="0"/>
              <a:t>Attrito</a:t>
            </a:r>
          </a:p>
          <a:p>
            <a:r>
              <a:rPr lang="it-IT" dirty="0" smtClean="0"/>
              <a:t>Freno a mano</a:t>
            </a:r>
            <a:endParaRPr lang="it-IT" dirty="0"/>
          </a:p>
        </p:txBody>
      </p:sp>
    </p:spTree>
  </p:cSld>
  <p:clrMapOvr>
    <a:masterClrMapping/>
  </p:clrMapOvr>
  <p:transition advTm="1000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Accelerazione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it-IT" dirty="0" smtClean="0"/>
              <a:t>Durante l’accelerazione, ossia durante la pressione della freccia ‘SU’, viene sommata alla velocità l’accelerazione moltiplicata per il frame delta time:</a:t>
            </a:r>
          </a:p>
          <a:p>
            <a:pPr>
              <a:buNone/>
            </a:pPr>
            <a:endParaRPr lang="it-IT" dirty="0" smtClean="0"/>
          </a:p>
          <a:p>
            <a:pPr algn="ctr">
              <a:buNone/>
            </a:pPr>
            <a:r>
              <a:rPr lang="it-IT" dirty="0" smtClean="0"/>
              <a:t>V= V + (Acc * FrameDeltaTime)</a:t>
            </a:r>
          </a:p>
        </p:txBody>
      </p:sp>
    </p:spTree>
  </p:cSld>
  <p:clrMapOvr>
    <a:masterClrMapping/>
  </p:clrMapOvr>
  <p:transition advTm="812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Rallentamento e retromarcia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it-IT" dirty="0" smtClean="0"/>
              <a:t>Alla pressione della freccia ‘GIU’ verrà sottratta alla velocità il valore associato alla variabile Freno:</a:t>
            </a:r>
          </a:p>
          <a:p>
            <a:pPr>
              <a:buNone/>
            </a:pPr>
            <a:endParaRPr lang="it-IT" dirty="0" smtClean="0"/>
          </a:p>
          <a:p>
            <a:pPr algn="ctr">
              <a:buNone/>
            </a:pPr>
            <a:r>
              <a:rPr lang="it-IT" dirty="0" smtClean="0"/>
              <a:t>V= V – (Fren * FrameDeltaTime)</a:t>
            </a:r>
            <a:endParaRPr lang="it-IT" dirty="0"/>
          </a:p>
        </p:txBody>
      </p:sp>
    </p:spTree>
  </p:cSld>
  <p:clrMapOvr>
    <a:masterClrMapping/>
  </p:clrMapOvr>
  <p:transition advTm="484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egnaposto contenuto 3" descr="Sterzo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rcRect l="30007" t="22640" r="20599" b="22025"/>
          <a:stretch>
            <a:fillRect/>
          </a:stretch>
        </p:blipFill>
        <p:spPr>
          <a:xfrm>
            <a:off x="4357686" y="1071546"/>
            <a:ext cx="4412347" cy="3571900"/>
          </a:xfrm>
        </p:spPr>
      </p:pic>
      <p:sp>
        <p:nvSpPr>
          <p:cNvPr id="11" name="Rettangolo 10"/>
          <p:cNvSpPr/>
          <p:nvPr/>
        </p:nvSpPr>
        <p:spPr>
          <a:xfrm>
            <a:off x="214282" y="4572008"/>
            <a:ext cx="8715436" cy="207170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Sterzo</a:t>
            </a:r>
            <a:endParaRPr lang="it-IT" dirty="0"/>
          </a:p>
        </p:txBody>
      </p:sp>
      <p:sp>
        <p:nvSpPr>
          <p:cNvPr id="5" name="CasellaDiTesto 4"/>
          <p:cNvSpPr txBox="1"/>
          <p:nvPr/>
        </p:nvSpPr>
        <p:spPr>
          <a:xfrm>
            <a:off x="214282" y="2143116"/>
            <a:ext cx="435771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 smtClean="0"/>
              <a:t>Per gestire lo sterzo della</a:t>
            </a:r>
          </a:p>
          <a:p>
            <a:r>
              <a:rPr lang="it-IT" sz="2400" dirty="0" smtClean="0"/>
              <a:t>macchina, è necessario</a:t>
            </a:r>
          </a:p>
          <a:p>
            <a:r>
              <a:rPr lang="it-IT" sz="2400" dirty="0" smtClean="0"/>
              <a:t>calcolare il fatto che a </a:t>
            </a:r>
          </a:p>
          <a:p>
            <a:r>
              <a:rPr lang="it-IT" sz="2400" dirty="0" smtClean="0"/>
              <a:t>velocità elevate la macchina</a:t>
            </a:r>
          </a:p>
          <a:p>
            <a:r>
              <a:rPr lang="it-IT" sz="2400" dirty="0" smtClean="0"/>
              <a:t>fatica maggiormente a</a:t>
            </a:r>
          </a:p>
          <a:p>
            <a:r>
              <a:rPr lang="it-IT" sz="2400" dirty="0" smtClean="0"/>
              <a:t>curvare.</a:t>
            </a:r>
            <a:endParaRPr lang="it-IT" sz="2400" dirty="0"/>
          </a:p>
        </p:txBody>
      </p:sp>
      <p:sp>
        <p:nvSpPr>
          <p:cNvPr id="6" name="CasellaDiTesto 5"/>
          <p:cNvSpPr txBox="1"/>
          <p:nvPr/>
        </p:nvSpPr>
        <p:spPr>
          <a:xfrm>
            <a:off x="214282" y="4500570"/>
            <a:ext cx="41092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dirty="0" smtClean="0"/>
              <a:t>Pressione freccia ‘SINISTRA’:</a:t>
            </a:r>
            <a:endParaRPr lang="it-IT" sz="2400" dirty="0"/>
          </a:p>
        </p:txBody>
      </p:sp>
      <p:sp>
        <p:nvSpPr>
          <p:cNvPr id="7" name="CasellaDiTesto 6"/>
          <p:cNvSpPr txBox="1"/>
          <p:nvPr/>
        </p:nvSpPr>
        <p:spPr>
          <a:xfrm>
            <a:off x="384886" y="4857760"/>
            <a:ext cx="83304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200" dirty="0" smtClean="0"/>
              <a:t>Rot= Rot – [Arctg(Man/V) * FrameDeltaTime]</a:t>
            </a:r>
            <a:endParaRPr lang="it-IT" sz="3200" dirty="0"/>
          </a:p>
        </p:txBody>
      </p:sp>
      <p:sp>
        <p:nvSpPr>
          <p:cNvPr id="9" name="CasellaDiTesto 8"/>
          <p:cNvSpPr txBox="1"/>
          <p:nvPr/>
        </p:nvSpPr>
        <p:spPr>
          <a:xfrm>
            <a:off x="384886" y="6000768"/>
            <a:ext cx="83304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200" dirty="0" smtClean="0"/>
              <a:t>Rot= Rot + [Arctg(Man/V) * FrameDeltaTime]</a:t>
            </a:r>
            <a:endParaRPr lang="it-IT" sz="3200" dirty="0"/>
          </a:p>
        </p:txBody>
      </p:sp>
      <p:sp>
        <p:nvSpPr>
          <p:cNvPr id="10" name="CasellaDiTesto 9"/>
          <p:cNvSpPr txBox="1"/>
          <p:nvPr/>
        </p:nvSpPr>
        <p:spPr>
          <a:xfrm>
            <a:off x="214282" y="5715016"/>
            <a:ext cx="37790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dirty="0" smtClean="0"/>
              <a:t>Pressione freccia ‘DESTRA’:</a:t>
            </a:r>
            <a:endParaRPr lang="it-IT" sz="2400" dirty="0"/>
          </a:p>
        </p:txBody>
      </p:sp>
    </p:spTree>
  </p:cSld>
  <p:clrMapOvr>
    <a:masterClrMapping/>
  </p:clrMapOvr>
  <p:transition advTm="1516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Descrizione:</a:t>
            </a:r>
            <a:endParaRPr lang="en-US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>
              <a:buNone/>
            </a:pPr>
            <a:r>
              <a:rPr lang="it-IT" dirty="0" smtClean="0"/>
              <a:t>Air Race è un videogioco in cui il giocatore dovrà guidare una macchinina lungo una serie di piste poste a diversi kilometri di altezza senza cadere. Quando saranno terminate le piste (o le vite) il giocatore potrà visualizzare i risultati</a:t>
            </a:r>
            <a:endParaRPr lang="en-US" dirty="0"/>
          </a:p>
        </p:txBody>
      </p:sp>
    </p:spTree>
  </p:cSld>
  <p:clrMapOvr>
    <a:masterClrMapping/>
  </p:clrMapOvr>
  <p:transition advTm="13078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Gestione della telecamera</a:t>
            </a:r>
            <a:endParaRPr lang="it-IT" dirty="0"/>
          </a:p>
        </p:txBody>
      </p:sp>
      <p:pic>
        <p:nvPicPr>
          <p:cNvPr id="4" name="Segnaposto contenuto 3" descr="telecamera.gif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071670" y="2357430"/>
            <a:ext cx="5024462" cy="3479627"/>
          </a:xfrm>
        </p:spPr>
      </p:pic>
      <p:pic>
        <p:nvPicPr>
          <p:cNvPr id="2050" name="Picture 2" descr="C:\Users\Andrea\Desktop\videocamera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7158" y="5214950"/>
            <a:ext cx="1357322" cy="1291395"/>
          </a:xfrm>
          <a:prstGeom prst="rect">
            <a:avLst/>
          </a:prstGeom>
          <a:noFill/>
        </p:spPr>
      </p:pic>
    </p:spTree>
  </p:cSld>
  <p:clrMapOvr>
    <a:masterClrMapping/>
  </p:clrMapOvr>
  <p:transition advTm="234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 smtClean="0"/>
              <a:t>Variabili dinamiche della telecamera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it-IT" dirty="0" smtClean="0"/>
              <a:t>Posizione X</a:t>
            </a:r>
          </a:p>
          <a:p>
            <a:pPr>
              <a:lnSpc>
                <a:spcPct val="200000"/>
              </a:lnSpc>
            </a:pPr>
            <a:r>
              <a:rPr lang="it-IT" dirty="0" smtClean="0"/>
              <a:t>Posizione Y</a:t>
            </a:r>
          </a:p>
          <a:p>
            <a:pPr>
              <a:lnSpc>
                <a:spcPct val="200000"/>
              </a:lnSpc>
            </a:pPr>
            <a:r>
              <a:rPr lang="it-IT" dirty="0" smtClean="0"/>
              <a:t>Rotazione</a:t>
            </a:r>
          </a:p>
          <a:p>
            <a:r>
              <a:rPr lang="it-IT" dirty="0" smtClean="0"/>
              <a:t>Differenza tra la rotazione della telecamera e della macchina</a:t>
            </a:r>
          </a:p>
        </p:txBody>
      </p:sp>
    </p:spTree>
  </p:cSld>
  <p:clrMapOvr>
    <a:masterClrMapping/>
  </p:clrMapOvr>
  <p:transition advTm="922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 smtClean="0"/>
              <a:t>Variabili statiche della macchina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smtClean="0"/>
              <a:t>Massima differenza tra la rotazione della telecamera e della macchina</a:t>
            </a:r>
          </a:p>
          <a:p>
            <a:r>
              <a:rPr lang="it-IT" dirty="0" smtClean="0"/>
              <a:t>Distanza dalla macchina</a:t>
            </a:r>
          </a:p>
          <a:p>
            <a:r>
              <a:rPr lang="it-IT" dirty="0" smtClean="0"/>
              <a:t>Altezza dal terreno</a:t>
            </a:r>
          </a:p>
          <a:p>
            <a:r>
              <a:rPr lang="it-IT" dirty="0" smtClean="0"/>
              <a:t>Distanza dalla macchina del punto a cui punta la telecamera</a:t>
            </a:r>
          </a:p>
          <a:p>
            <a:r>
              <a:rPr lang="it-IT" dirty="0" smtClean="0"/>
              <a:t>Velocità di allineamento (gradi al secondo)</a:t>
            </a:r>
          </a:p>
        </p:txBody>
      </p:sp>
    </p:spTree>
  </p:cSld>
  <p:clrMapOvr>
    <a:masterClrMapping/>
  </p:clrMapOvr>
  <p:transition advTm="203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 smtClean="0"/>
              <a:t>Inseguire la macchina</a:t>
            </a:r>
            <a:endParaRPr lang="it-IT" dirty="0"/>
          </a:p>
        </p:txBody>
      </p:sp>
      <p:pic>
        <p:nvPicPr>
          <p:cNvPr id="4" name="Segnaposto contenuto 3" descr="Camera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928926" y="1928802"/>
            <a:ext cx="5585699" cy="4389437"/>
          </a:xfrm>
        </p:spPr>
      </p:pic>
      <p:sp>
        <p:nvSpPr>
          <p:cNvPr id="5" name="CasellaDiTesto 4"/>
          <p:cNvSpPr txBox="1"/>
          <p:nvPr/>
        </p:nvSpPr>
        <p:spPr>
          <a:xfrm>
            <a:off x="500034" y="1928802"/>
            <a:ext cx="235745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 smtClean="0"/>
              <a:t>Della camera sarà necessario specificare la posizione ed il target, ossia dove essa punterà.</a:t>
            </a:r>
            <a:endParaRPr lang="it-IT" sz="2400" dirty="0"/>
          </a:p>
        </p:txBody>
      </p:sp>
    </p:spTree>
  </p:cSld>
  <p:clrMapOvr>
    <a:masterClrMapping/>
  </p:clrMapOvr>
  <p:transition advTm="188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 smtClean="0"/>
              <a:t>Calcolo della posizione della camera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57158" y="1935480"/>
            <a:ext cx="8572560" cy="438912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it-IT" dirty="0" smtClean="0">
                <a:latin typeface="Comic Sans MS" pitchFamily="66" charset="0"/>
              </a:rPr>
              <a:t>nuovaPos X = macchinaPos X - (Bdist * sen(macchinaRot.Y)) </a:t>
            </a:r>
          </a:p>
          <a:p>
            <a:pPr>
              <a:buNone/>
            </a:pPr>
            <a:endParaRPr lang="it-IT" dirty="0" smtClean="0">
              <a:latin typeface="Comic Sans MS" pitchFamily="66" charset="0"/>
            </a:endParaRPr>
          </a:p>
          <a:p>
            <a:pPr>
              <a:buNone/>
            </a:pPr>
            <a:r>
              <a:rPr lang="it-IT" dirty="0" smtClean="0">
                <a:latin typeface="Comic Sans MS" pitchFamily="66" charset="0"/>
              </a:rPr>
              <a:t>nuovaPos Y = Alt</a:t>
            </a:r>
          </a:p>
          <a:p>
            <a:pPr>
              <a:buNone/>
            </a:pPr>
            <a:endParaRPr lang="it-IT" dirty="0" smtClean="0">
              <a:latin typeface="Comic Sans MS" pitchFamily="66" charset="0"/>
            </a:endParaRPr>
          </a:p>
          <a:p>
            <a:pPr>
              <a:buNone/>
            </a:pPr>
            <a:r>
              <a:rPr lang="it-IT" dirty="0" smtClean="0">
                <a:latin typeface="Comic Sans MS" pitchFamily="66" charset="0"/>
              </a:rPr>
              <a:t>nuova Pos Z =macchinaPos Z - (Bdist *</a:t>
            </a:r>
          </a:p>
          <a:p>
            <a:pPr>
              <a:buNone/>
            </a:pPr>
            <a:r>
              <a:rPr lang="it-IT" dirty="0" smtClean="0">
                <a:latin typeface="Comic Sans MS" pitchFamily="66" charset="0"/>
              </a:rPr>
              <a:t>cos(macchinaRot Y));</a:t>
            </a:r>
          </a:p>
          <a:p>
            <a:pPr>
              <a:buNone/>
            </a:pPr>
            <a:r>
              <a:rPr lang="it-IT" dirty="0" smtClean="0">
                <a:latin typeface="Comic Sans MS" pitchFamily="66" charset="0"/>
              </a:rPr>
              <a:t>		</a:t>
            </a:r>
            <a:endParaRPr lang="it-IT" dirty="0">
              <a:latin typeface="Comic Sans MS" pitchFamily="66" charset="0"/>
            </a:endParaRPr>
          </a:p>
        </p:txBody>
      </p:sp>
    </p:spTree>
  </p:cSld>
  <p:clrMapOvr>
    <a:masterClrMapping/>
  </p:clrMapOvr>
  <p:transition advTm="172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Calcolo del nuovo target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it-IT" dirty="0" smtClean="0">
                <a:latin typeface="Comic Sans MS" pitchFamily="66" charset="0"/>
              </a:rPr>
              <a:t>nuovoTarget X = macchinaPos X + Dist * </a:t>
            </a:r>
          </a:p>
          <a:p>
            <a:pPr>
              <a:buNone/>
            </a:pPr>
            <a:r>
              <a:rPr lang="it-IT" dirty="0" smtClean="0">
                <a:latin typeface="Comic Sans MS" pitchFamily="66" charset="0"/>
              </a:rPr>
              <a:t>sin(macchinaRot Y + ) </a:t>
            </a:r>
          </a:p>
          <a:p>
            <a:pPr>
              <a:buNone/>
            </a:pPr>
            <a:endParaRPr lang="it-IT" dirty="0" smtClean="0">
              <a:latin typeface="Comic Sans MS" pitchFamily="66" charset="0"/>
            </a:endParaRPr>
          </a:p>
          <a:p>
            <a:pPr>
              <a:buNone/>
            </a:pPr>
            <a:r>
              <a:rPr lang="it-IT" dirty="0" smtClean="0">
                <a:latin typeface="Comic Sans MS" pitchFamily="66" charset="0"/>
              </a:rPr>
              <a:t>nuovoTarget Y = 0 </a:t>
            </a:r>
          </a:p>
          <a:p>
            <a:pPr>
              <a:buNone/>
            </a:pPr>
            <a:endParaRPr lang="it-IT" dirty="0" smtClean="0">
              <a:latin typeface="Comic Sans MS" pitchFamily="66" charset="0"/>
            </a:endParaRPr>
          </a:p>
          <a:p>
            <a:pPr>
              <a:buNone/>
            </a:pPr>
            <a:r>
              <a:rPr lang="it-IT" dirty="0" smtClean="0">
                <a:latin typeface="Comic Sans MS" pitchFamily="66" charset="0"/>
              </a:rPr>
              <a:t>nuovoTarget Z = macchinaPos Z + Dist *</a:t>
            </a:r>
          </a:p>
          <a:p>
            <a:pPr>
              <a:buNone/>
            </a:pPr>
            <a:r>
              <a:rPr lang="it-IT" dirty="0" smtClean="0">
                <a:latin typeface="Comic Sans MS" pitchFamily="66" charset="0"/>
              </a:rPr>
              <a:t>cos(macchinaRot Y)</a:t>
            </a:r>
          </a:p>
          <a:p>
            <a:pPr>
              <a:buNone/>
            </a:pPr>
            <a:r>
              <a:rPr lang="it-IT" dirty="0" smtClean="0">
                <a:latin typeface="Comic Sans MS" pitchFamily="66" charset="0"/>
              </a:rPr>
              <a:t>		</a:t>
            </a:r>
            <a:endParaRPr lang="it-IT" dirty="0">
              <a:latin typeface="Comic Sans MS" pitchFamily="66" charset="0"/>
            </a:endParaRPr>
          </a:p>
        </p:txBody>
      </p:sp>
    </p:spTree>
  </p:cSld>
  <p:clrMapOvr>
    <a:masterClrMapping/>
  </p:clrMapOvr>
  <p:transition advTm="172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Realizzazione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it-IT" dirty="0" smtClean="0"/>
              <a:t>La programmazione del gioco è iniziata nel febbraio 2009, con l’idea di creare un gioco tridimensionale in cui un’automobile gira liberamente per una città. Per iniziare ad utilizzare Irrlicht abbiamo seguito i tutorial in inglese sul sito ufficiale. Essi però non trattavano come creare un gioco, ma bensì presentavano e indicavano l’utilizzo delle funzioni delle librerie. Nemmeno Internet dava indicazioni su come creare un videogioco di automobili.</a:t>
            </a:r>
            <a:endParaRPr lang="it-IT" dirty="0"/>
          </a:p>
        </p:txBody>
      </p:sp>
    </p:spTree>
  </p:cSld>
  <p:clrMapOvr>
    <a:masterClrMapping/>
  </p:clrMapOvr>
  <p:transition advTm="156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Realizzazione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it-IT" dirty="0" smtClean="0"/>
              <a:t>A quel punto sono state create diverse soluzioni che avrebbero potuto simulare il moto di una macchina. Alla fine, la soluzione più semplice si è dimostrata la migliore: utilizzando concetti di trigonometria siamo arrivati alle formule che ora muovono l’automobile. Implementate le funzioni, è seguita una lunghissima parte di test, in cui abbiamo valutato come rendere più manovrabile e controllabile il mezzo. In questa fase è stata realizzata la vista in cui la telecamera rimane dietro la macchina e la insegue.</a:t>
            </a:r>
            <a:endParaRPr lang="it-IT" dirty="0"/>
          </a:p>
        </p:txBody>
      </p:sp>
    </p:spTree>
  </p:cSld>
  <p:clrMapOvr>
    <a:masterClrMapping/>
  </p:clrMapOvr>
  <p:transition advTm="172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Realizzazione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None/>
            </a:pPr>
            <a:r>
              <a:rPr lang="it-IT" dirty="0" smtClean="0"/>
              <a:t>A questo punto abbiamo notato che molti problemi riducevano la qualità dell’esperienza di gioco: la telecamera a volte presentava fastidiosi scatti, era impossibile guidare in retromarcia con quella telecamera, e il fatto che la telecamera rimanesse fissa dietro la macchina non dava l’impressione voluta. Nella risoluzione di questi problemi, è stata modificata per lo più la telecamera, aggiungendo un range entro cui la sua rotazione più differire rispetto alla macchina, e lo spostamento davanti alla macchina nella retromarcia.</a:t>
            </a:r>
          </a:p>
        </p:txBody>
      </p:sp>
    </p:spTree>
  </p:cSld>
  <p:clrMapOvr>
    <a:masterClrMapping/>
  </p:clrMapOvr>
  <p:transition advTm="141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Foto varie</a:t>
            </a:r>
            <a:endParaRPr lang="it-IT" dirty="0"/>
          </a:p>
        </p:txBody>
      </p:sp>
      <p:pic>
        <p:nvPicPr>
          <p:cNvPr id="4" name="Immagine 3" descr="090623_18405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2450098" y="-8808000"/>
            <a:ext cx="9144000" cy="6858000"/>
          </a:xfrm>
          <a:prstGeom prst="rect">
            <a:avLst/>
          </a:prstGeom>
        </p:spPr>
      </p:pic>
      <p:pic>
        <p:nvPicPr>
          <p:cNvPr id="5" name="Immagine 4" descr="090623_184255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2300098" y="-8658000"/>
            <a:ext cx="9144000" cy="6858000"/>
          </a:xfrm>
          <a:prstGeom prst="rect">
            <a:avLst/>
          </a:prstGeom>
        </p:spPr>
      </p:pic>
      <p:pic>
        <p:nvPicPr>
          <p:cNvPr id="6" name="Immagine 5" descr="090623_184320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2150098" y="-8508000"/>
            <a:ext cx="9144000" cy="6858000"/>
          </a:xfrm>
          <a:prstGeom prst="rect">
            <a:avLst/>
          </a:prstGeom>
        </p:spPr>
      </p:pic>
      <p:pic>
        <p:nvPicPr>
          <p:cNvPr id="7" name="Immagine 6" descr="090623_184343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2000098" y="-8358000"/>
            <a:ext cx="9144000" cy="6858000"/>
          </a:xfrm>
          <a:prstGeom prst="rect">
            <a:avLst/>
          </a:prstGeom>
        </p:spPr>
      </p:pic>
      <p:pic>
        <p:nvPicPr>
          <p:cNvPr id="8" name="Immagine 7" descr="090623_184350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1850098" y="-8208000"/>
            <a:ext cx="9144000" cy="6858000"/>
          </a:xfrm>
          <a:prstGeom prst="rect">
            <a:avLst/>
          </a:prstGeom>
        </p:spPr>
      </p:pic>
      <p:pic>
        <p:nvPicPr>
          <p:cNvPr id="9" name="Immagine 8" descr="090623_184359.jp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1700098" y="-8058000"/>
            <a:ext cx="9144000" cy="6858000"/>
          </a:xfrm>
          <a:prstGeom prst="rect">
            <a:avLst/>
          </a:prstGeom>
        </p:spPr>
      </p:pic>
      <p:pic>
        <p:nvPicPr>
          <p:cNvPr id="10" name="Immagine 9" descr="090623_184407.jp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1550098" y="-7908000"/>
            <a:ext cx="9144000" cy="6858000"/>
          </a:xfrm>
          <a:prstGeom prst="rect">
            <a:avLst/>
          </a:prstGeom>
        </p:spPr>
      </p:pic>
      <p:pic>
        <p:nvPicPr>
          <p:cNvPr id="11" name="Immagine 10" descr="090623_184433.jp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-1400098" y="-7758000"/>
            <a:ext cx="9144000" cy="6858000"/>
          </a:xfrm>
          <a:prstGeom prst="rect">
            <a:avLst/>
          </a:prstGeom>
        </p:spPr>
      </p:pic>
      <p:pic>
        <p:nvPicPr>
          <p:cNvPr id="12" name="Immagine 11" descr="090623_184514.jpg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-1250098" y="-7608000"/>
            <a:ext cx="9144000" cy="6858000"/>
          </a:xfrm>
          <a:prstGeom prst="rect">
            <a:avLst/>
          </a:prstGeom>
        </p:spPr>
      </p:pic>
      <p:pic>
        <p:nvPicPr>
          <p:cNvPr id="13" name="Immagine 12" descr="090623_184532.jpg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-1100098" y="-7458000"/>
            <a:ext cx="9144000" cy="6858000"/>
          </a:xfrm>
          <a:prstGeom prst="rect">
            <a:avLst/>
          </a:prstGeom>
        </p:spPr>
      </p:pic>
      <p:pic>
        <p:nvPicPr>
          <p:cNvPr id="14" name="Immagine 13" descr="090623_184551.jpg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-950098" y="-7308000"/>
            <a:ext cx="9144000" cy="6858000"/>
          </a:xfrm>
          <a:prstGeom prst="rect">
            <a:avLst/>
          </a:prstGeom>
        </p:spPr>
      </p:pic>
      <p:pic>
        <p:nvPicPr>
          <p:cNvPr id="15" name="Immagine 14" descr="090624_195357.jp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-800098" y="-7158000"/>
            <a:ext cx="9144000" cy="6858000"/>
          </a:xfrm>
          <a:prstGeom prst="rect">
            <a:avLst/>
          </a:prstGeom>
        </p:spPr>
      </p:pic>
      <p:pic>
        <p:nvPicPr>
          <p:cNvPr id="16" name="Immagine 15" descr="090624_195404.jpg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7" name="Immagine 16" descr="090624_195505.jpg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5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0.7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2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Comandi</a:t>
            </a:r>
            <a:endParaRPr lang="it-IT" dirty="0"/>
          </a:p>
        </p:txBody>
      </p:sp>
      <p:pic>
        <p:nvPicPr>
          <p:cNvPr id="2050" name="Picture 2" descr="C:\Users\Andrea\AppData\Local\Microsoft\Windows\Temporary Internet Files\Content.IE5\OMT6T8PU\MCj03076190000[1].wm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71868" y="5072074"/>
            <a:ext cx="1827212" cy="1114425"/>
          </a:xfrm>
          <a:prstGeom prst="rect">
            <a:avLst/>
          </a:prstGeom>
          <a:noFill/>
        </p:spPr>
      </p:pic>
      <p:pic>
        <p:nvPicPr>
          <p:cNvPr id="5" name="Immagine 4" descr="11949851501819087709skoda_car_alejandro_teja_.svg.hi.png"/>
          <p:cNvPicPr>
            <a:picLocks noChangeAspect="1"/>
          </p:cNvPicPr>
          <p:nvPr/>
        </p:nvPicPr>
        <p:blipFill>
          <a:blip r:embed="rId3" cstate="print"/>
          <a:srcRect l="20882" t="40625" r="26428" b="44792"/>
          <a:stretch>
            <a:fillRect/>
          </a:stretch>
        </p:blipFill>
        <p:spPr>
          <a:xfrm>
            <a:off x="3000364" y="3286124"/>
            <a:ext cx="2714644" cy="1000132"/>
          </a:xfrm>
          <a:prstGeom prst="rect">
            <a:avLst/>
          </a:prstGeom>
        </p:spPr>
      </p:pic>
      <p:sp>
        <p:nvSpPr>
          <p:cNvPr id="7" name="Cornice 6"/>
          <p:cNvSpPr/>
          <p:nvPr/>
        </p:nvSpPr>
        <p:spPr>
          <a:xfrm>
            <a:off x="4071934" y="5000636"/>
            <a:ext cx="714380" cy="642942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8" name="Freccia a sinistra 7"/>
          <p:cNvSpPr/>
          <p:nvPr/>
        </p:nvSpPr>
        <p:spPr>
          <a:xfrm>
            <a:off x="1643042" y="3643314"/>
            <a:ext cx="1214446" cy="500066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9" name="Freccia a sinistra 8"/>
          <p:cNvSpPr/>
          <p:nvPr/>
        </p:nvSpPr>
        <p:spPr>
          <a:xfrm rot="10800000">
            <a:off x="5786446" y="3643314"/>
            <a:ext cx="1214446" cy="500066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1" name="Cornice 10"/>
          <p:cNvSpPr/>
          <p:nvPr/>
        </p:nvSpPr>
        <p:spPr>
          <a:xfrm>
            <a:off x="3428992" y="5572140"/>
            <a:ext cx="714380" cy="642942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12" name="Cornice 11"/>
          <p:cNvSpPr/>
          <p:nvPr/>
        </p:nvSpPr>
        <p:spPr>
          <a:xfrm>
            <a:off x="4071934" y="5572140"/>
            <a:ext cx="714380" cy="642942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13" name="Cornice 12"/>
          <p:cNvSpPr/>
          <p:nvPr/>
        </p:nvSpPr>
        <p:spPr>
          <a:xfrm>
            <a:off x="4714876" y="5572140"/>
            <a:ext cx="714380" cy="642942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14" name="Freccia curva 13"/>
          <p:cNvSpPr/>
          <p:nvPr/>
        </p:nvSpPr>
        <p:spPr>
          <a:xfrm rot="16200000">
            <a:off x="1857356" y="3000372"/>
            <a:ext cx="1000132" cy="1000132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7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15" name="Freccia curva 14"/>
          <p:cNvSpPr/>
          <p:nvPr/>
        </p:nvSpPr>
        <p:spPr>
          <a:xfrm rot="5400000" flipV="1">
            <a:off x="1857356" y="3786190"/>
            <a:ext cx="1000132" cy="1000132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7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7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 override="childStyle">
                                        <p:cTn id="17" dur="250" autoRev="1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>
                                      <p:cBhvr>
                                        <p:cTn id="18" dur="250" autoRev="1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9" dur="250" autoRev="1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250" autoRev="1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9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55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7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0.7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500"/>
                            </p:stCondLst>
                            <p:childTnLst>
                              <p:par>
                                <p:cTn id="32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000"/>
                            </p:stCondLst>
                            <p:childTnLst>
                              <p:par>
                                <p:cTn id="38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7" presetClass="emph" presetSubtype="0" repeatCount="4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 override="childStyle">
                                        <p:cTn id="44" dur="250" autoRev="1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>
                                      <p:cBhvr>
                                        <p:cTn id="45" dur="250" autoRev="1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46" dur="250" autoRev="1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7" dur="250" autoRev="1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6000"/>
                            </p:stCondLst>
                            <p:childTnLst>
                              <p:par>
                                <p:cTn id="49" presetID="9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500"/>
                            </p:stCondLst>
                            <p:childTnLst>
                              <p:par>
                                <p:cTn id="53" presetID="55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4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0.7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7500"/>
                            </p:stCondLst>
                            <p:childTnLst>
                              <p:par>
                                <p:cTn id="59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8000"/>
                            </p:stCondLst>
                            <p:childTnLst>
                              <p:par>
                                <p:cTn id="6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7" presetClass="emph" presetSubtype="0" repeatCount="4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 override="childStyle">
                                        <p:cTn id="71" dur="250" autoRev="1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>
                                      <p:cBhvr>
                                        <p:cTn id="72" dur="250" autoRev="1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73" dur="250" autoRev="1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4" dur="250" autoRev="1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0000"/>
                            </p:stCondLst>
                            <p:childTnLst>
                              <p:par>
                                <p:cTn id="76" presetID="9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0500"/>
                            </p:stCondLst>
                            <p:childTnLst>
                              <p:par>
                                <p:cTn id="80" presetID="55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81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0.7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1500"/>
                            </p:stCondLst>
                            <p:childTnLst>
                              <p:par>
                                <p:cTn id="86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12000"/>
                            </p:stCondLst>
                            <p:childTnLst>
                              <p:par>
                                <p:cTn id="92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7" presetClass="emph" presetSubtype="0" repeatCount="400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 override="childStyle">
                                        <p:cTn id="98" dur="250" autoRev="1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>
                                      <p:cBhvr>
                                        <p:cTn id="99" dur="250" autoRev="1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00" dur="250" autoRev="1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1" dur="250" autoRev="1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14000"/>
                            </p:stCondLst>
                            <p:childTnLst>
                              <p:par>
                                <p:cTn id="103" presetID="9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4500"/>
                            </p:stCondLst>
                            <p:childTnLst>
                              <p:par>
                                <p:cTn id="107" presetID="55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8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0.7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1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7" grpId="2" animBg="1"/>
      <p:bldP spid="8" grpId="1" animBg="1"/>
      <p:bldP spid="8" grpId="2" animBg="1"/>
      <p:bldP spid="9" grpId="0" animBg="1"/>
      <p:bldP spid="9" grpId="1" animBg="1"/>
      <p:bldP spid="11" grpId="0" animBg="1"/>
      <p:bldP spid="11" grpId="1" animBg="1"/>
      <p:bldP spid="12" grpId="0" animBg="1"/>
      <p:bldP spid="12" grpId="1" animBg="1"/>
      <p:bldP spid="12" grpId="2" animBg="1"/>
      <p:bldP spid="13" grpId="0" animBg="1"/>
      <p:bldP spid="13" grpId="1" animBg="1"/>
      <p:bldP spid="13" grpId="2" animBg="1"/>
      <p:bldP spid="13" grpId="4" animBg="1"/>
      <p:bldP spid="14" grpId="0" animBg="1"/>
      <p:bldP spid="14" grpId="1" animBg="1"/>
      <p:bldP spid="15" grpId="0" animBg="1"/>
      <p:bldP spid="15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Vittoria</a:t>
            </a:r>
            <a:endParaRPr lang="it-IT" dirty="0"/>
          </a:p>
        </p:txBody>
      </p:sp>
      <p:sp>
        <p:nvSpPr>
          <p:cNvPr id="4" name="Rettangolo 3"/>
          <p:cNvSpPr/>
          <p:nvPr/>
        </p:nvSpPr>
        <p:spPr>
          <a:xfrm>
            <a:off x="1142976" y="4429132"/>
            <a:ext cx="4071966" cy="4286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5" name="Rettangolo arrotondato 4"/>
          <p:cNvSpPr/>
          <p:nvPr/>
        </p:nvSpPr>
        <p:spPr>
          <a:xfrm>
            <a:off x="5214942" y="4429132"/>
            <a:ext cx="1785950" cy="1214446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  <a:latin typeface="Comic Sans MS" pitchFamily="66" charset="0"/>
              </a:rPr>
              <a:t>GOAL</a:t>
            </a:r>
            <a:endParaRPr lang="it-IT" sz="4000" b="1" dirty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effectLst>
                <a:innerShdw blurRad="101600" dist="76200" dir="5400000">
                  <a:schemeClr val="accent1">
                    <a:satMod val="190000"/>
                    <a:tint val="100000"/>
                    <a:alpha val="74000"/>
                  </a:schemeClr>
                </a:innerShdw>
              </a:effectLst>
              <a:latin typeface="Comic Sans MS" pitchFamily="66" charset="0"/>
            </a:endParaRPr>
          </a:p>
        </p:txBody>
      </p:sp>
      <p:sp>
        <p:nvSpPr>
          <p:cNvPr id="6" name="Rettangolo 5"/>
          <p:cNvSpPr/>
          <p:nvPr/>
        </p:nvSpPr>
        <p:spPr>
          <a:xfrm>
            <a:off x="6929454" y="2786058"/>
            <a:ext cx="71438" cy="178595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7" name="Pentagono 6"/>
          <p:cNvSpPr/>
          <p:nvPr/>
        </p:nvSpPr>
        <p:spPr>
          <a:xfrm>
            <a:off x="7000892" y="2786058"/>
            <a:ext cx="642942" cy="357190"/>
          </a:xfrm>
          <a:prstGeom prst="homePlate">
            <a:avLst>
              <a:gd name="adj" fmla="val 180000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8" name="Immagine 7" descr="11949851501819087709skoda_car_alejandro_teja_.svg.hi.png"/>
          <p:cNvPicPr>
            <a:picLocks noChangeAspect="1"/>
          </p:cNvPicPr>
          <p:nvPr/>
        </p:nvPicPr>
        <p:blipFill>
          <a:blip r:embed="rId2" cstate="print"/>
          <a:srcRect l="22351" t="41667" r="29118" b="44791"/>
          <a:stretch>
            <a:fillRect/>
          </a:stretch>
        </p:blipFill>
        <p:spPr>
          <a:xfrm flipH="1">
            <a:off x="1142976" y="3571876"/>
            <a:ext cx="2500330" cy="928694"/>
          </a:xfrm>
          <a:prstGeom prst="rect">
            <a:avLst/>
          </a:prstGeom>
        </p:spPr>
      </p:pic>
      <p:pic>
        <p:nvPicPr>
          <p:cNvPr id="3075" name="Picture 3" descr="C:\Users\Andrea\AppData\Local\Microsoft\Windows\Temporary Internet Files\Content.IE5\PXIRGR8Y\MCj04326160000[1]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29256" y="2143116"/>
            <a:ext cx="1169998" cy="1169998"/>
          </a:xfrm>
          <a:prstGeom prst="rect">
            <a:avLst/>
          </a:prstGeom>
          <a:noFill/>
        </p:spPr>
      </p:pic>
    </p:spTree>
  </p:cSld>
  <p:clrMapOvr>
    <a:masterClrMapping/>
  </p:clrMapOvr>
  <p:transition advTm="5031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2.22222E-6 L 0.40954 2.22222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Sconfitta</a:t>
            </a:r>
            <a:endParaRPr lang="it-IT" dirty="0"/>
          </a:p>
        </p:txBody>
      </p:sp>
      <p:sp>
        <p:nvSpPr>
          <p:cNvPr id="4" name="Rettangolo 3"/>
          <p:cNvSpPr/>
          <p:nvPr/>
        </p:nvSpPr>
        <p:spPr>
          <a:xfrm>
            <a:off x="1142976" y="4429132"/>
            <a:ext cx="4071966" cy="4286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5" name="Immagine 4" descr="11949851501819087709skoda_car_alejandro_teja_.svg.hi.png"/>
          <p:cNvPicPr>
            <a:picLocks noChangeAspect="1"/>
          </p:cNvPicPr>
          <p:nvPr/>
        </p:nvPicPr>
        <p:blipFill>
          <a:blip r:embed="rId3" cstate="print"/>
          <a:srcRect l="22351" t="41667" r="29118" b="44791"/>
          <a:stretch>
            <a:fillRect/>
          </a:stretch>
        </p:blipFill>
        <p:spPr>
          <a:xfrm flipH="1">
            <a:off x="1142976" y="3571876"/>
            <a:ext cx="2500330" cy="928694"/>
          </a:xfrm>
          <a:prstGeom prst="rect">
            <a:avLst/>
          </a:prstGeom>
        </p:spPr>
      </p:pic>
      <p:sp>
        <p:nvSpPr>
          <p:cNvPr id="7" name="Esplosione 1 6"/>
          <p:cNvSpPr/>
          <p:nvPr/>
        </p:nvSpPr>
        <p:spPr>
          <a:xfrm rot="1310104">
            <a:off x="5841870" y="3833796"/>
            <a:ext cx="2928926" cy="2571768"/>
          </a:xfrm>
          <a:prstGeom prst="irregularSeal1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800" b="1" dirty="0" smtClean="0">
                <a:ln w="11430"/>
                <a:solidFill>
                  <a:schemeClr val="accent2">
                    <a:lumMod val="75000"/>
                  </a:schemeClr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Comic Sans MS" pitchFamily="66" charset="0"/>
              </a:rPr>
              <a:t>CRASH</a:t>
            </a:r>
            <a:endParaRPr lang="it-IT" sz="2800" b="1" dirty="0">
              <a:ln w="11430"/>
              <a:solidFill>
                <a:schemeClr val="accent2">
                  <a:lumMod val="75000"/>
                </a:schemeClr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latin typeface="Comic Sans MS" pitchFamily="66" charset="0"/>
            </a:endParaRPr>
          </a:p>
        </p:txBody>
      </p:sp>
    </p:spTree>
    <p:custDataLst>
      <p:tags r:id="rId1"/>
    </p:custDataLst>
  </p:cSld>
  <p:clrMapOvr>
    <a:masterClrMapping/>
  </p:clrMapOvr>
  <p:transition advTm="6282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4.07407E-6 L 0.48247 -0.004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1" y="-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8247 -0.0044 L 0.48247 0.77245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8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0"/>
                            </p:stCondLst>
                            <p:childTnLst>
                              <p:par>
                                <p:cTn id="17" presetID="45" presetClass="exit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8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2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Strumenti utilizzati</a:t>
            </a:r>
            <a:endParaRPr lang="en-US" dirty="0"/>
          </a:p>
        </p:txBody>
      </p:sp>
      <p:pic>
        <p:nvPicPr>
          <p:cNvPr id="5" name="Segnaposto contenuto 4" descr="Blender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500034" y="2113797"/>
            <a:ext cx="2520000" cy="876960"/>
          </a:xfrm>
        </p:spPr>
      </p:pic>
      <p:pic>
        <p:nvPicPr>
          <p:cNvPr id="6" name="Immagine 5" descr="irrlichtlogo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00034" y="3314043"/>
            <a:ext cx="2520000" cy="648927"/>
          </a:xfrm>
          <a:prstGeom prst="rect">
            <a:avLst/>
          </a:prstGeom>
        </p:spPr>
      </p:pic>
      <p:pic>
        <p:nvPicPr>
          <p:cNvPr id="7" name="Immagine 6" descr="top_left1.gif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00034" y="5399945"/>
            <a:ext cx="2520000" cy="857647"/>
          </a:xfrm>
          <a:prstGeom prst="rect">
            <a:avLst/>
          </a:prstGeom>
        </p:spPr>
      </p:pic>
      <p:sp>
        <p:nvSpPr>
          <p:cNvPr id="9" name="CasellaDiTesto 8"/>
          <p:cNvSpPr txBox="1"/>
          <p:nvPr/>
        </p:nvSpPr>
        <p:spPr>
          <a:xfrm>
            <a:off x="3500430" y="2358308"/>
            <a:ext cx="4071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>
                <a:latin typeface="Comic Sans MS" pitchFamily="66" charset="0"/>
              </a:rPr>
              <a:t>Per la creazione dei modelli 3D</a:t>
            </a:r>
            <a:endParaRPr lang="it-IT" dirty="0">
              <a:latin typeface="Comic Sans MS" pitchFamily="66" charset="0"/>
            </a:endParaRPr>
          </a:p>
        </p:txBody>
      </p:sp>
      <p:sp>
        <p:nvSpPr>
          <p:cNvPr id="10" name="CasellaDiTesto 9"/>
          <p:cNvSpPr txBox="1"/>
          <p:nvPr/>
        </p:nvSpPr>
        <p:spPr>
          <a:xfrm>
            <a:off x="3500430" y="3453398"/>
            <a:ext cx="4643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>
                <a:latin typeface="Comic Sans MS" pitchFamily="66" charset="0"/>
              </a:rPr>
              <a:t>Per la gestione grafica del programma</a:t>
            </a:r>
            <a:endParaRPr lang="it-IT" dirty="0">
              <a:latin typeface="Comic Sans MS" pitchFamily="66" charset="0"/>
            </a:endParaRPr>
          </a:p>
        </p:txBody>
      </p:sp>
      <p:sp>
        <p:nvSpPr>
          <p:cNvPr id="11" name="CasellaDiTesto 10"/>
          <p:cNvSpPr txBox="1"/>
          <p:nvPr/>
        </p:nvSpPr>
        <p:spPr>
          <a:xfrm>
            <a:off x="3500430" y="5643578"/>
            <a:ext cx="40030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>
                <a:latin typeface="Comic Sans MS" pitchFamily="66" charset="0"/>
              </a:rPr>
              <a:t>Ambiente di sviluppo e compilazione</a:t>
            </a:r>
            <a:endParaRPr lang="it-IT" dirty="0">
              <a:latin typeface="Comic Sans MS" pitchFamily="66" charset="0"/>
            </a:endParaRPr>
          </a:p>
        </p:txBody>
      </p:sp>
      <p:pic>
        <p:nvPicPr>
          <p:cNvPr id="12" name="Immagine 11" descr="irrklang2_link_big.png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00034" y="4286256"/>
            <a:ext cx="2520000" cy="790403"/>
          </a:xfrm>
          <a:prstGeom prst="rect">
            <a:avLst/>
          </a:prstGeom>
        </p:spPr>
      </p:pic>
      <p:sp>
        <p:nvSpPr>
          <p:cNvPr id="13" name="CasellaDiTesto 12"/>
          <p:cNvSpPr txBox="1"/>
          <p:nvPr/>
        </p:nvSpPr>
        <p:spPr>
          <a:xfrm>
            <a:off x="3500430" y="4548488"/>
            <a:ext cx="4643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>
                <a:latin typeface="Comic Sans MS" pitchFamily="66" charset="0"/>
              </a:rPr>
              <a:t>Per la gestione degli effetti sonori</a:t>
            </a:r>
            <a:endParaRPr lang="it-IT" dirty="0">
              <a:latin typeface="Comic Sans MS" pitchFamily="66" charset="0"/>
            </a:endParaRPr>
          </a:p>
        </p:txBody>
      </p:sp>
    </p:spTree>
  </p:cSld>
  <p:clrMapOvr>
    <a:masterClrMapping/>
  </p:clrMapOvr>
  <p:transition advTm="28093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(-#ppt_w/2)" to="(#ppt_x)" calcmode="lin" valueType="num">
                                      <p:cBhvr>
                                        <p:cTn id="7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0" to="-1.0" calcmode="lin" valueType="num">
                                      <p:cBhvr>
                                        <p:cTn id="8" dur="200" decel="5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xshear</p:attrName>
                                        </p:attrNameLst>
                                      </p:cBhvr>
                                    </p:anim>
                                    <p:animScale>
                                      <p:cBhvr>
                                        <p:cTn id="9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from x="100000" y="100000"/>
                                      <p:to x="80000" y="100000"/>
                                    </p:animScale>
                                    <p:anim by="(#ppt_h/3+#ppt_w*0.1)" calcmode="lin" valueType="num">
                                      <p:cBhvr additive="sum">
                                        <p:cTn id="10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34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(-#ppt_w/2)" to="(#ppt_x)" calcmode="lin" valueType="num">
                                      <p:cBhvr>
                                        <p:cTn id="14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0" to="-1.0" calcmode="lin" valueType="num">
                                      <p:cBhvr>
                                        <p:cTn id="15" dur="200" decel="5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xshear</p:attrName>
                                        </p:attrNameLst>
                                      </p:cBhvr>
                                    </p:anim>
                                    <p:animScale>
                                      <p:cBhvr>
                                        <p:cTn id="16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from x="100000" y="100000"/>
                                      <p:to x="80000" y="100000"/>
                                    </p:animScale>
                                    <p:anim by="(#ppt_h/3+#ppt_w*0.1)" calcmode="lin" valueType="num">
                                      <p:cBhvr additive="sum">
                                        <p:cTn id="17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34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(-#ppt_w/2)" to="(#ppt_x)" calcmode="lin" valueType="num">
                                      <p:cBhvr>
                                        <p:cTn id="21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0" to="-1.0" calcmode="lin" valueType="num">
                                      <p:cBhvr>
                                        <p:cTn id="22" dur="200" decel="5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xshear</p:attrName>
                                        </p:attrNameLst>
                                      </p:cBhvr>
                                    </p:anim>
                                    <p:animScale>
                                      <p:cBhvr>
                                        <p:cTn id="23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from x="100000" y="100000"/>
                                      <p:to x="80000" y="100000"/>
                                    </p:animScale>
                                    <p:anim by="(#ppt_h/3+#ppt_w*0.1)" calcmode="lin" valueType="num">
                                      <p:cBhvr additive="sum">
                                        <p:cTn id="24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34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(-#ppt_w/2)" to="(#ppt_x)" calcmode="lin" valueType="num">
                                      <p:cBhvr>
                                        <p:cTn id="28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0" to="-1.0" calcmode="lin" valueType="num">
                                      <p:cBhvr>
                                        <p:cTn id="29" dur="200" decel="5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xshear</p:attrName>
                                        </p:attrNameLst>
                                      </p:cBhvr>
                                    </p:anim>
                                    <p:animScale>
                                      <p:cBhvr>
                                        <p:cTn id="30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from x="100000" y="100000"/>
                                      <p:to x="80000" y="100000"/>
                                    </p:animScale>
                                    <p:anim by="(#ppt_h/3+#ppt_w*0.1)" calcmode="lin" valueType="num">
                                      <p:cBhvr additive="sum">
                                        <p:cTn id="31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52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0"/>
                            </p:stCondLst>
                            <p:childTnLst>
                              <p:par>
                                <p:cTn id="39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4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4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6000"/>
                            </p:stCondLst>
                            <p:childTnLst>
                              <p:par>
                                <p:cTn id="45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4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4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7000"/>
                            </p:stCondLst>
                            <p:childTnLst>
                              <p:par>
                                <p:cTn id="51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5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5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1"/>
      <p:bldP spid="10" grpId="0"/>
      <p:bldP spid="11" grpId="0"/>
      <p:bldP spid="1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Blender</a:t>
            </a:r>
            <a:endParaRPr lang="en-US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1935480"/>
            <a:ext cx="4972056" cy="4389120"/>
          </a:xfrm>
        </p:spPr>
        <p:txBody>
          <a:bodyPr/>
          <a:lstStyle/>
          <a:p>
            <a:pPr>
              <a:buNone/>
            </a:pPr>
            <a:r>
              <a:rPr lang="it-IT" dirty="0" smtClean="0"/>
              <a:t>Blender è un programma open source che permette la creazione di oggetti tridimensionali e renderizzarli. Con questo programma sono state creati tutti i modelli tridimensionali presenti nel gioco.</a:t>
            </a:r>
            <a:endParaRPr lang="en-US" dirty="0"/>
          </a:p>
        </p:txBody>
      </p:sp>
      <p:pic>
        <p:nvPicPr>
          <p:cNvPr id="5" name="Immagine 4" descr="blender-logo.jpe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715008" y="2285992"/>
            <a:ext cx="3036115" cy="3643338"/>
          </a:xfrm>
          <a:prstGeom prst="rect">
            <a:avLst/>
          </a:prstGeom>
        </p:spPr>
      </p:pic>
      <p:pic>
        <p:nvPicPr>
          <p:cNvPr id="6" name="Segnaposto contenuto 4" descr="Blender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28596" y="1000108"/>
            <a:ext cx="2381250" cy="828675"/>
          </a:xfrm>
          <a:prstGeom prst="rect">
            <a:avLst/>
          </a:prstGeom>
        </p:spPr>
      </p:pic>
    </p:spTree>
  </p:cSld>
  <p:clrMapOvr>
    <a:masterClrMapping/>
  </p:clrMapOvr>
  <p:transition advTm="6734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Irrlicht</a:t>
            </a:r>
            <a:endParaRPr lang="en-US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it-IT" dirty="0" smtClean="0"/>
              <a:t>Irrlicht è un insieme di librerie utilizzabili in diversi ambienti di sviluppo che permettono di gestire elementi grafici e tridimensionali. È una parte fondamentale del programma, in quanto quasi tutte le funzioni fanno parte di queste librerie</a:t>
            </a:r>
            <a:endParaRPr lang="en-US" dirty="0"/>
          </a:p>
        </p:txBody>
      </p:sp>
      <p:pic>
        <p:nvPicPr>
          <p:cNvPr id="4" name="Immagine 3" descr="Irrlicht-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500694" y="4071942"/>
            <a:ext cx="3357586" cy="2520293"/>
          </a:xfrm>
          <a:prstGeom prst="rect">
            <a:avLst/>
          </a:prstGeom>
        </p:spPr>
      </p:pic>
      <p:pic>
        <p:nvPicPr>
          <p:cNvPr id="5" name="Immagine 4" descr="hcraft01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28596" y="4071922"/>
            <a:ext cx="3429024" cy="2571768"/>
          </a:xfrm>
          <a:prstGeom prst="rect">
            <a:avLst/>
          </a:prstGeom>
        </p:spPr>
      </p:pic>
      <p:pic>
        <p:nvPicPr>
          <p:cNvPr id="6" name="Immagine 5" descr="irrlichtlogo.gif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28596" y="976500"/>
            <a:ext cx="3143272" cy="809426"/>
          </a:xfrm>
          <a:prstGeom prst="rect">
            <a:avLst/>
          </a:prstGeom>
        </p:spPr>
      </p:pic>
    </p:spTree>
  </p:cSld>
  <p:clrMapOvr>
    <a:masterClrMapping/>
  </p:clrMapOvr>
  <p:transition advTm="3047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IrrKlang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it-IT" dirty="0" smtClean="0"/>
              <a:t>IrrKlang come Irrlicht è composto da un insieme di librerie che permettono la gestione di musica ed effetti sonori molto facilmente. Nel gioco IrrKlang viene utilizzato per riprodurre la musica di menu e piste.</a:t>
            </a:r>
            <a:endParaRPr lang="it-IT" dirty="0"/>
          </a:p>
        </p:txBody>
      </p:sp>
      <p:pic>
        <p:nvPicPr>
          <p:cNvPr id="4" name="Immagine 3" descr="irrklang2_link_big.pn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8596" y="857232"/>
            <a:ext cx="3500462" cy="992718"/>
          </a:xfrm>
          <a:prstGeom prst="rect">
            <a:avLst/>
          </a:prstGeom>
        </p:spPr>
      </p:pic>
    </p:spTree>
  </p:cSld>
  <p:clrMapOvr>
    <a:masterClrMapping/>
  </p:clrMapOvr>
  <p:transition advTm="2031"/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7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quinozio">
  <a:themeElements>
    <a:clrScheme name="Equinozio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Equinozio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Equinozio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354</TotalTime>
  <Words>900</Words>
  <Application>Microsoft Office PowerPoint</Application>
  <PresentationFormat>Presentazione su schermo (4:3)</PresentationFormat>
  <Paragraphs>107</Paragraphs>
  <Slides>29</Slides>
  <Notes>0</Notes>
  <HiddenSlides>2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Titoli diapositive</vt:lpstr>
      </vt:variant>
      <vt:variant>
        <vt:i4>29</vt:i4>
      </vt:variant>
    </vt:vector>
  </HeadingPairs>
  <TitlesOfParts>
    <vt:vector size="30" baseType="lpstr">
      <vt:lpstr>Equinozio</vt:lpstr>
      <vt:lpstr>Air Race</vt:lpstr>
      <vt:lpstr>Descrizione:</vt:lpstr>
      <vt:lpstr>Comandi</vt:lpstr>
      <vt:lpstr>Vittoria</vt:lpstr>
      <vt:lpstr>Sconfitta</vt:lpstr>
      <vt:lpstr>Strumenti utilizzati</vt:lpstr>
      <vt:lpstr>Blender</vt:lpstr>
      <vt:lpstr>Irrlicht</vt:lpstr>
      <vt:lpstr>IrrKlang</vt:lpstr>
      <vt:lpstr>DevC++</vt:lpstr>
      <vt:lpstr>Diagramma</vt:lpstr>
      <vt:lpstr>La grafica 3D</vt:lpstr>
      <vt:lpstr>Diapositiva 13</vt:lpstr>
      <vt:lpstr>Movimento dell’auto</vt:lpstr>
      <vt:lpstr>Variabili dinamiche della macchina</vt:lpstr>
      <vt:lpstr>Variabili statiche della macchina</vt:lpstr>
      <vt:lpstr>Accelerazione</vt:lpstr>
      <vt:lpstr>Rallentamento e retromarcia</vt:lpstr>
      <vt:lpstr>Sterzo</vt:lpstr>
      <vt:lpstr>Gestione della telecamera</vt:lpstr>
      <vt:lpstr>Variabili dinamiche della telecamera</vt:lpstr>
      <vt:lpstr>Variabili statiche della macchina</vt:lpstr>
      <vt:lpstr>Inseguire la macchina</vt:lpstr>
      <vt:lpstr>Calcolo della posizione della camera</vt:lpstr>
      <vt:lpstr>Calcolo del nuovo target</vt:lpstr>
      <vt:lpstr>Realizzazione</vt:lpstr>
      <vt:lpstr>Realizzazione</vt:lpstr>
      <vt:lpstr>Realizzazione</vt:lpstr>
      <vt:lpstr>Foto varie</vt:lpstr>
    </vt:vector>
  </TitlesOfParts>
  <Company>p2p-links.com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Air Race</dc:title>
  <dc:creator>ianos</dc:creator>
  <cp:lastModifiedBy>ianos</cp:lastModifiedBy>
  <cp:revision>37</cp:revision>
  <dcterms:created xsi:type="dcterms:W3CDTF">2009-05-18T08:10:54Z</dcterms:created>
  <dcterms:modified xsi:type="dcterms:W3CDTF">2009-06-30T11:43:54Z</dcterms:modified>
</cp:coreProperties>
</file>